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tmp" ContentType="image/p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304" r:id="rId3"/>
    <p:sldId id="305" r:id="rId4"/>
    <p:sldId id="303" r:id="rId5"/>
    <p:sldId id="302" r:id="rId6"/>
    <p:sldId id="334" r:id="rId7"/>
    <p:sldId id="335" r:id="rId8"/>
    <p:sldId id="339" r:id="rId9"/>
    <p:sldId id="340" r:id="rId10"/>
    <p:sldId id="341" r:id="rId11"/>
    <p:sldId id="342" r:id="rId12"/>
    <p:sldId id="343" r:id="rId13"/>
    <p:sldId id="306" r:id="rId14"/>
    <p:sldId id="307" r:id="rId15"/>
    <p:sldId id="337" r:id="rId16"/>
    <p:sldId id="338" r:id="rId17"/>
    <p:sldId id="268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3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632" autoAdjust="0"/>
  </p:normalViewPr>
  <p:slideViewPr>
    <p:cSldViewPr>
      <p:cViewPr varScale="1">
        <p:scale>
          <a:sx n="71" d="100"/>
          <a:sy n="71" d="100"/>
        </p:scale>
        <p:origin x="-320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jpg"/><Relationship Id="rId3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0FD44B-4CF5-604F-8F46-8B25D614FBEC}" type="doc">
      <dgm:prSet loTypeId="urn:microsoft.com/office/officeart/2005/8/layout/pList2" loCatId="" qsTypeId="urn:microsoft.com/office/officeart/2005/8/quickstyle/simple4" qsCatId="simple" csTypeId="urn:microsoft.com/office/officeart/2005/8/colors/accent1_2" csCatId="accent1" phldr="1"/>
      <dgm:spPr/>
    </dgm:pt>
    <dgm:pt modelId="{A83550BD-96C7-AF4F-BB64-805A48F27211}">
      <dgm:prSet phldrT="[Text]"/>
      <dgm:spPr/>
      <dgm:t>
        <a:bodyPr/>
        <a:lstStyle/>
        <a:p>
          <a:pPr algn="l"/>
          <a:r>
            <a:rPr lang="en-US" altLang="zh-CN" dirty="0" smtClean="0"/>
            <a:t>Simba</a:t>
          </a:r>
          <a:r>
            <a:rPr lang="zh-CN" altLang="en-US" dirty="0" smtClean="0"/>
            <a:t>提供语义丰富、功能强大且用户友好的</a:t>
          </a:r>
          <a:r>
            <a:rPr lang="en-US" altLang="zh-CN" dirty="0" smtClean="0"/>
            <a:t>SQL</a:t>
          </a:r>
          <a:r>
            <a:rPr lang="zh-CN" altLang="en-US" dirty="0" smtClean="0"/>
            <a:t>查询和</a:t>
          </a:r>
          <a:r>
            <a:rPr lang="en-US" altLang="zh-CN" dirty="0" smtClean="0"/>
            <a:t>DataFrame API</a:t>
          </a:r>
          <a:endParaRPr lang="en-US" dirty="0"/>
        </a:p>
      </dgm:t>
    </dgm:pt>
    <dgm:pt modelId="{32969BEB-709C-254B-8BC4-4D1C8C1A9E02}" type="parTrans" cxnId="{037816FA-DEE3-0749-8A8D-77C698F86E13}">
      <dgm:prSet/>
      <dgm:spPr/>
      <dgm:t>
        <a:bodyPr/>
        <a:lstStyle/>
        <a:p>
          <a:endParaRPr lang="en-US"/>
        </a:p>
      </dgm:t>
    </dgm:pt>
    <dgm:pt modelId="{9F4CDF21-BB11-464C-83B4-1D277FE2B4DC}" type="sibTrans" cxnId="{037816FA-DEE3-0749-8A8D-77C698F86E13}">
      <dgm:prSet/>
      <dgm:spPr/>
      <dgm:t>
        <a:bodyPr/>
        <a:lstStyle/>
        <a:p>
          <a:endParaRPr lang="en-US"/>
        </a:p>
      </dgm:t>
    </dgm:pt>
    <dgm:pt modelId="{53BE0F13-0DFB-4047-AEC3-E7ACD473BD9D}">
      <dgm:prSet phldrT="[Text]"/>
      <dgm:spPr/>
      <dgm:t>
        <a:bodyPr/>
        <a:lstStyle/>
        <a:p>
          <a:pPr algn="l"/>
          <a:r>
            <a:rPr lang="en-US" dirty="0" smtClean="0"/>
            <a:t>Simba</a:t>
          </a:r>
          <a:r>
            <a:rPr lang="zh-CN" altLang="en-US" dirty="0" smtClean="0"/>
            <a:t>的</a:t>
          </a:r>
          <a:r>
            <a:rPr lang="zh-CN" dirty="0" smtClean="0"/>
            <a:t>索引建立在</a:t>
          </a:r>
          <a:r>
            <a:rPr lang="en-US" dirty="0" smtClean="0"/>
            <a:t>RDD</a:t>
          </a:r>
          <a:r>
            <a:rPr lang="zh-CN" dirty="0" smtClean="0"/>
            <a:t>上，分别建立了局部和全局的两层索引结构</a:t>
          </a:r>
          <a:endParaRPr lang="en-US" dirty="0"/>
        </a:p>
      </dgm:t>
    </dgm:pt>
    <dgm:pt modelId="{3D6D6EE1-01C2-1646-866C-160CEF851D8D}" type="parTrans" cxnId="{A58C552A-5A6D-2944-B198-C11A575309F7}">
      <dgm:prSet/>
      <dgm:spPr/>
      <dgm:t>
        <a:bodyPr/>
        <a:lstStyle/>
        <a:p>
          <a:endParaRPr lang="en-US"/>
        </a:p>
      </dgm:t>
    </dgm:pt>
    <dgm:pt modelId="{2F5C107D-2395-1546-A2A8-6A9C5D69DA11}" type="sibTrans" cxnId="{A58C552A-5A6D-2944-B198-C11A575309F7}">
      <dgm:prSet/>
      <dgm:spPr/>
      <dgm:t>
        <a:bodyPr/>
        <a:lstStyle/>
        <a:p>
          <a:endParaRPr lang="en-US"/>
        </a:p>
      </dgm:t>
    </dgm:pt>
    <dgm:pt modelId="{8DC24D14-7BA0-354D-9F19-41A30E0BCF87}">
      <dgm:prSet phldrT="[Text]"/>
      <dgm:spPr/>
      <dgm:t>
        <a:bodyPr/>
        <a:lstStyle/>
        <a:p>
          <a:pPr algn="l"/>
          <a:r>
            <a:rPr lang="en-US" dirty="0" smtClean="0"/>
            <a:t>Simba</a:t>
          </a:r>
          <a:r>
            <a:rPr lang="zh-CN" dirty="0" smtClean="0"/>
            <a:t>从解析器、逻辑计划、物理计划等阶段</a:t>
          </a:r>
          <a:r>
            <a:rPr lang="zh-CN" altLang="en-US" dirty="0" smtClean="0"/>
            <a:t>对空间查询进行优化</a:t>
          </a:r>
          <a:endParaRPr lang="en-US" dirty="0"/>
        </a:p>
      </dgm:t>
    </dgm:pt>
    <dgm:pt modelId="{CE892626-A23A-5748-82A6-31128ED8E46A}" type="parTrans" cxnId="{9EF1B9B9-84BA-594B-A557-EB694A18B975}">
      <dgm:prSet/>
      <dgm:spPr/>
      <dgm:t>
        <a:bodyPr/>
        <a:lstStyle/>
        <a:p>
          <a:endParaRPr lang="en-US"/>
        </a:p>
      </dgm:t>
    </dgm:pt>
    <dgm:pt modelId="{AFA655E0-7482-0E45-9F20-7F87B354F709}" type="sibTrans" cxnId="{9EF1B9B9-84BA-594B-A557-EB694A18B975}">
      <dgm:prSet/>
      <dgm:spPr/>
      <dgm:t>
        <a:bodyPr/>
        <a:lstStyle/>
        <a:p>
          <a:endParaRPr lang="en-US"/>
        </a:p>
      </dgm:t>
    </dgm:pt>
    <dgm:pt modelId="{84C03554-5CF2-D246-9B6B-641B297719E3}" type="pres">
      <dgm:prSet presAssocID="{770FD44B-4CF5-604F-8F46-8B25D614FBEC}" presName="Name0" presStyleCnt="0">
        <dgm:presLayoutVars>
          <dgm:dir/>
          <dgm:resizeHandles val="exact"/>
        </dgm:presLayoutVars>
      </dgm:prSet>
      <dgm:spPr/>
    </dgm:pt>
    <dgm:pt modelId="{691B90EB-DA20-E94A-BB16-8C61F8FACAE7}" type="pres">
      <dgm:prSet presAssocID="{770FD44B-4CF5-604F-8F46-8B25D614FBEC}" presName="bkgdShp" presStyleLbl="alignAccFollowNode1" presStyleIdx="0" presStyleCnt="1"/>
      <dgm:spPr/>
    </dgm:pt>
    <dgm:pt modelId="{3180595A-AA3B-5243-80BF-109E71A3FEB6}" type="pres">
      <dgm:prSet presAssocID="{770FD44B-4CF5-604F-8F46-8B25D614FBEC}" presName="linComp" presStyleCnt="0"/>
      <dgm:spPr/>
    </dgm:pt>
    <dgm:pt modelId="{0C3C68A0-FA5C-7C46-9112-FC53158F10A9}" type="pres">
      <dgm:prSet presAssocID="{A83550BD-96C7-AF4F-BB64-805A48F27211}" presName="compNode" presStyleCnt="0"/>
      <dgm:spPr/>
    </dgm:pt>
    <dgm:pt modelId="{86B2FC34-5F81-1C46-935B-5B31EA5C97C4}" type="pres">
      <dgm:prSet presAssocID="{A83550BD-96C7-AF4F-BB64-805A48F2721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14552F-6366-2040-AC88-E5AE3BBDE3EE}" type="pres">
      <dgm:prSet presAssocID="{A83550BD-96C7-AF4F-BB64-805A48F27211}" presName="invisiNode" presStyleLbl="node1" presStyleIdx="0" presStyleCnt="3"/>
      <dgm:spPr/>
    </dgm:pt>
    <dgm:pt modelId="{F9B54376-80BE-D94F-8AEC-9300324297AB}" type="pres">
      <dgm:prSet presAssocID="{A83550BD-96C7-AF4F-BB64-805A48F27211}" presName="imagNod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</dgm:spPr>
    </dgm:pt>
    <dgm:pt modelId="{3432B612-224B-8845-A777-6DA4D8A212D3}" type="pres">
      <dgm:prSet presAssocID="{9F4CDF21-BB11-464C-83B4-1D277FE2B4DC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58DBE0C-B78B-BF46-8EB8-6509204D794F}" type="pres">
      <dgm:prSet presAssocID="{53BE0F13-0DFB-4047-AEC3-E7ACD473BD9D}" presName="compNode" presStyleCnt="0"/>
      <dgm:spPr/>
    </dgm:pt>
    <dgm:pt modelId="{B3BCC079-ED32-3C43-AD75-A572D422003E}" type="pres">
      <dgm:prSet presAssocID="{53BE0F13-0DFB-4047-AEC3-E7ACD473BD9D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8945DA-1E00-614F-8B2A-A977D7C18308}" type="pres">
      <dgm:prSet presAssocID="{53BE0F13-0DFB-4047-AEC3-E7ACD473BD9D}" presName="invisiNode" presStyleLbl="node1" presStyleIdx="1" presStyleCnt="3"/>
      <dgm:spPr/>
    </dgm:pt>
    <dgm:pt modelId="{03CD7A9B-6702-464A-8541-F4BD40A9F133}" type="pres">
      <dgm:prSet presAssocID="{53BE0F13-0DFB-4047-AEC3-E7ACD473BD9D}" presName="imagNode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1B514714-30AD-C84D-AC19-A80A544DA126}" type="pres">
      <dgm:prSet presAssocID="{2F5C107D-2395-1546-A2A8-6A9C5D69DA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A3F5E1-DD3D-B74D-A204-DB9E4FAFAE11}" type="pres">
      <dgm:prSet presAssocID="{8DC24D14-7BA0-354D-9F19-41A30E0BCF87}" presName="compNode" presStyleCnt="0"/>
      <dgm:spPr/>
    </dgm:pt>
    <dgm:pt modelId="{3533CDAB-395A-944C-9895-61D7A5BA345A}" type="pres">
      <dgm:prSet presAssocID="{8DC24D14-7BA0-354D-9F19-41A30E0BCF87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D0E5E0-0305-7C4B-B4B7-D0646CEF5A35}" type="pres">
      <dgm:prSet presAssocID="{8DC24D14-7BA0-354D-9F19-41A30E0BCF87}" presName="invisiNode" presStyleLbl="node1" presStyleIdx="2" presStyleCnt="3"/>
      <dgm:spPr/>
    </dgm:pt>
    <dgm:pt modelId="{11B5BDCD-878C-DC45-BD44-D09D01695FCF}" type="pres">
      <dgm:prSet presAssocID="{8DC24D14-7BA0-354D-9F19-41A30E0BCF87}" presName="imagNode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</dgm:spPr>
    </dgm:pt>
  </dgm:ptLst>
  <dgm:cxnLst>
    <dgm:cxn modelId="{C41539DF-4C21-8C4D-9B5C-218FC481FA82}" type="presOf" srcId="{2F5C107D-2395-1546-A2A8-6A9C5D69DA11}" destId="{1B514714-30AD-C84D-AC19-A80A544DA126}" srcOrd="0" destOrd="0" presId="urn:microsoft.com/office/officeart/2005/8/layout/pList2"/>
    <dgm:cxn modelId="{14B521F0-B05D-3E46-B699-A1F5F21297EF}" type="presOf" srcId="{770FD44B-4CF5-604F-8F46-8B25D614FBEC}" destId="{84C03554-5CF2-D246-9B6B-641B297719E3}" srcOrd="0" destOrd="0" presId="urn:microsoft.com/office/officeart/2005/8/layout/pList2"/>
    <dgm:cxn modelId="{93B480F9-D72B-FC4C-9B0C-F19B1A1B80FE}" type="presOf" srcId="{A83550BD-96C7-AF4F-BB64-805A48F27211}" destId="{86B2FC34-5F81-1C46-935B-5B31EA5C97C4}" srcOrd="0" destOrd="0" presId="urn:microsoft.com/office/officeart/2005/8/layout/pList2"/>
    <dgm:cxn modelId="{78D2F9CA-2D44-F345-A3C1-9F589F7F4985}" type="presOf" srcId="{8DC24D14-7BA0-354D-9F19-41A30E0BCF87}" destId="{3533CDAB-395A-944C-9895-61D7A5BA345A}" srcOrd="0" destOrd="0" presId="urn:microsoft.com/office/officeart/2005/8/layout/pList2"/>
    <dgm:cxn modelId="{A58C552A-5A6D-2944-B198-C11A575309F7}" srcId="{770FD44B-4CF5-604F-8F46-8B25D614FBEC}" destId="{53BE0F13-0DFB-4047-AEC3-E7ACD473BD9D}" srcOrd="1" destOrd="0" parTransId="{3D6D6EE1-01C2-1646-866C-160CEF851D8D}" sibTransId="{2F5C107D-2395-1546-A2A8-6A9C5D69DA11}"/>
    <dgm:cxn modelId="{037816FA-DEE3-0749-8A8D-77C698F86E13}" srcId="{770FD44B-4CF5-604F-8F46-8B25D614FBEC}" destId="{A83550BD-96C7-AF4F-BB64-805A48F27211}" srcOrd="0" destOrd="0" parTransId="{32969BEB-709C-254B-8BC4-4D1C8C1A9E02}" sibTransId="{9F4CDF21-BB11-464C-83B4-1D277FE2B4DC}"/>
    <dgm:cxn modelId="{082B2C5D-29B1-1742-878C-4BA66AFBEAC8}" type="presOf" srcId="{9F4CDF21-BB11-464C-83B4-1D277FE2B4DC}" destId="{3432B612-224B-8845-A777-6DA4D8A212D3}" srcOrd="0" destOrd="0" presId="urn:microsoft.com/office/officeart/2005/8/layout/pList2"/>
    <dgm:cxn modelId="{9EF1B9B9-84BA-594B-A557-EB694A18B975}" srcId="{770FD44B-4CF5-604F-8F46-8B25D614FBEC}" destId="{8DC24D14-7BA0-354D-9F19-41A30E0BCF87}" srcOrd="2" destOrd="0" parTransId="{CE892626-A23A-5748-82A6-31128ED8E46A}" sibTransId="{AFA655E0-7482-0E45-9F20-7F87B354F709}"/>
    <dgm:cxn modelId="{E3977AC5-F3E9-414F-9267-4092CB26217E}" type="presOf" srcId="{53BE0F13-0DFB-4047-AEC3-E7ACD473BD9D}" destId="{B3BCC079-ED32-3C43-AD75-A572D422003E}" srcOrd="0" destOrd="0" presId="urn:microsoft.com/office/officeart/2005/8/layout/pList2"/>
    <dgm:cxn modelId="{613574DE-6943-E44B-9199-D3C5C0F308BF}" type="presParOf" srcId="{84C03554-5CF2-D246-9B6B-641B297719E3}" destId="{691B90EB-DA20-E94A-BB16-8C61F8FACAE7}" srcOrd="0" destOrd="0" presId="urn:microsoft.com/office/officeart/2005/8/layout/pList2"/>
    <dgm:cxn modelId="{C83CC344-91AC-274C-A03E-3CEEA912D429}" type="presParOf" srcId="{84C03554-5CF2-D246-9B6B-641B297719E3}" destId="{3180595A-AA3B-5243-80BF-109E71A3FEB6}" srcOrd="1" destOrd="0" presId="urn:microsoft.com/office/officeart/2005/8/layout/pList2"/>
    <dgm:cxn modelId="{7F36AE12-CB42-0041-A656-AB145D81F97B}" type="presParOf" srcId="{3180595A-AA3B-5243-80BF-109E71A3FEB6}" destId="{0C3C68A0-FA5C-7C46-9112-FC53158F10A9}" srcOrd="0" destOrd="0" presId="urn:microsoft.com/office/officeart/2005/8/layout/pList2"/>
    <dgm:cxn modelId="{AB4D3F3F-1C37-064A-8DF1-8A65E87BBFE7}" type="presParOf" srcId="{0C3C68A0-FA5C-7C46-9112-FC53158F10A9}" destId="{86B2FC34-5F81-1C46-935B-5B31EA5C97C4}" srcOrd="0" destOrd="0" presId="urn:microsoft.com/office/officeart/2005/8/layout/pList2"/>
    <dgm:cxn modelId="{BCCD0860-BB89-E04C-A5D0-3BD8ED76FA62}" type="presParOf" srcId="{0C3C68A0-FA5C-7C46-9112-FC53158F10A9}" destId="{5514552F-6366-2040-AC88-E5AE3BBDE3EE}" srcOrd="1" destOrd="0" presId="urn:microsoft.com/office/officeart/2005/8/layout/pList2"/>
    <dgm:cxn modelId="{9348CDC0-27CE-304F-8E38-F8B58EC28C2E}" type="presParOf" srcId="{0C3C68A0-FA5C-7C46-9112-FC53158F10A9}" destId="{F9B54376-80BE-D94F-8AEC-9300324297AB}" srcOrd="2" destOrd="0" presId="urn:microsoft.com/office/officeart/2005/8/layout/pList2"/>
    <dgm:cxn modelId="{AE757A28-F597-E944-A081-FDC51116E0C4}" type="presParOf" srcId="{3180595A-AA3B-5243-80BF-109E71A3FEB6}" destId="{3432B612-224B-8845-A777-6DA4D8A212D3}" srcOrd="1" destOrd="0" presId="urn:microsoft.com/office/officeart/2005/8/layout/pList2"/>
    <dgm:cxn modelId="{0A8FA32E-4F97-7445-A17A-6248414DA76C}" type="presParOf" srcId="{3180595A-AA3B-5243-80BF-109E71A3FEB6}" destId="{E58DBE0C-B78B-BF46-8EB8-6509204D794F}" srcOrd="2" destOrd="0" presId="urn:microsoft.com/office/officeart/2005/8/layout/pList2"/>
    <dgm:cxn modelId="{56DEE156-B8BE-9E4D-9AE7-D073FC0B2EC8}" type="presParOf" srcId="{E58DBE0C-B78B-BF46-8EB8-6509204D794F}" destId="{B3BCC079-ED32-3C43-AD75-A572D422003E}" srcOrd="0" destOrd="0" presId="urn:microsoft.com/office/officeart/2005/8/layout/pList2"/>
    <dgm:cxn modelId="{ABCDE278-B4D9-C943-986C-2C40D839C66B}" type="presParOf" srcId="{E58DBE0C-B78B-BF46-8EB8-6509204D794F}" destId="{2B8945DA-1E00-614F-8B2A-A977D7C18308}" srcOrd="1" destOrd="0" presId="urn:microsoft.com/office/officeart/2005/8/layout/pList2"/>
    <dgm:cxn modelId="{A52B964C-6A00-F842-9D34-6E0E325611DC}" type="presParOf" srcId="{E58DBE0C-B78B-BF46-8EB8-6509204D794F}" destId="{03CD7A9B-6702-464A-8541-F4BD40A9F133}" srcOrd="2" destOrd="0" presId="urn:microsoft.com/office/officeart/2005/8/layout/pList2"/>
    <dgm:cxn modelId="{0EFCB64B-96A6-4D49-860C-DFD7A085F1D9}" type="presParOf" srcId="{3180595A-AA3B-5243-80BF-109E71A3FEB6}" destId="{1B514714-30AD-C84D-AC19-A80A544DA126}" srcOrd="3" destOrd="0" presId="urn:microsoft.com/office/officeart/2005/8/layout/pList2"/>
    <dgm:cxn modelId="{539EB9D3-8EB8-3341-AE63-8F6CCB279511}" type="presParOf" srcId="{3180595A-AA3B-5243-80BF-109E71A3FEB6}" destId="{6CA3F5E1-DD3D-B74D-A204-DB9E4FAFAE11}" srcOrd="4" destOrd="0" presId="urn:microsoft.com/office/officeart/2005/8/layout/pList2"/>
    <dgm:cxn modelId="{B7ADEF58-3FBA-884A-B480-D17485A00521}" type="presParOf" srcId="{6CA3F5E1-DD3D-B74D-A204-DB9E4FAFAE11}" destId="{3533CDAB-395A-944C-9895-61D7A5BA345A}" srcOrd="0" destOrd="0" presId="urn:microsoft.com/office/officeart/2005/8/layout/pList2"/>
    <dgm:cxn modelId="{6CA664D0-5EDB-384A-91D3-8FF4A2372F7C}" type="presParOf" srcId="{6CA3F5E1-DD3D-B74D-A204-DB9E4FAFAE11}" destId="{03D0E5E0-0305-7C4B-B4B7-D0646CEF5A35}" srcOrd="1" destOrd="0" presId="urn:microsoft.com/office/officeart/2005/8/layout/pList2"/>
    <dgm:cxn modelId="{6127D47A-4A5C-D44B-BE5A-5C50ACB55F8A}" type="presParOf" srcId="{6CA3F5E1-DD3D-B74D-A204-DB9E4FAFAE11}" destId="{11B5BDCD-878C-DC45-BD44-D09D01695FCF}" srcOrd="2" destOrd="0" presId="urn:microsoft.com/office/officeart/2005/8/layout/p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1B90EB-DA20-E94A-BB16-8C61F8FACAE7}">
      <dsp:nvSpPr>
        <dsp:cNvPr id="0" name=""/>
        <dsp:cNvSpPr/>
      </dsp:nvSpPr>
      <dsp:spPr>
        <a:xfrm>
          <a:off x="0" y="0"/>
          <a:ext cx="7368480" cy="153917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B54376-80BE-D94F-8AEC-9300324297AB}">
      <dsp:nvSpPr>
        <dsp:cNvPr id="0" name=""/>
        <dsp:cNvSpPr/>
      </dsp:nvSpPr>
      <dsp:spPr>
        <a:xfrm>
          <a:off x="221054" y="205222"/>
          <a:ext cx="2164490" cy="1128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53000" b="-53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6B2FC34-5F81-1C46-935B-5B31EA5C97C4}">
      <dsp:nvSpPr>
        <dsp:cNvPr id="0" name=""/>
        <dsp:cNvSpPr/>
      </dsp:nvSpPr>
      <dsp:spPr>
        <a:xfrm rot="10800000">
          <a:off x="221054" y="1539170"/>
          <a:ext cx="2164490" cy="188120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Simba</a:t>
          </a:r>
          <a:r>
            <a:rPr lang="zh-CN" altLang="en-US" sz="2000" kern="1200" dirty="0" smtClean="0"/>
            <a:t>提供语义丰富、功能强大且用户友好的</a:t>
          </a:r>
          <a:r>
            <a:rPr lang="en-US" altLang="zh-CN" sz="2000" kern="1200" dirty="0" smtClean="0"/>
            <a:t>SQL</a:t>
          </a:r>
          <a:r>
            <a:rPr lang="zh-CN" altLang="en-US" sz="2000" kern="1200" dirty="0" smtClean="0"/>
            <a:t>查询和</a:t>
          </a:r>
          <a:r>
            <a:rPr lang="en-US" altLang="zh-CN" sz="2000" kern="1200" dirty="0" smtClean="0"/>
            <a:t>DataFrame API</a:t>
          </a:r>
          <a:endParaRPr lang="en-US" sz="2000" kern="1200" dirty="0"/>
        </a:p>
      </dsp:txBody>
      <dsp:txXfrm rot="10800000">
        <a:off x="278908" y="1539170"/>
        <a:ext cx="2048782" cy="1823355"/>
      </dsp:txXfrm>
    </dsp:sp>
    <dsp:sp modelId="{03CD7A9B-6702-464A-8541-F4BD40A9F133}">
      <dsp:nvSpPr>
        <dsp:cNvPr id="0" name=""/>
        <dsp:cNvSpPr/>
      </dsp:nvSpPr>
      <dsp:spPr>
        <a:xfrm>
          <a:off x="2601994" y="205222"/>
          <a:ext cx="2164490" cy="1128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3BCC079-ED32-3C43-AD75-A572D422003E}">
      <dsp:nvSpPr>
        <dsp:cNvPr id="0" name=""/>
        <dsp:cNvSpPr/>
      </dsp:nvSpPr>
      <dsp:spPr>
        <a:xfrm rot="10800000">
          <a:off x="2601994" y="1539170"/>
          <a:ext cx="2164490" cy="188120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Simba</a:t>
          </a:r>
          <a:r>
            <a:rPr lang="zh-CN" altLang="en-US" sz="2000" kern="1200" dirty="0" smtClean="0"/>
            <a:t>的</a:t>
          </a:r>
          <a:r>
            <a:rPr lang="zh-CN" sz="2000" kern="1200" dirty="0" smtClean="0"/>
            <a:t>索引建立在</a:t>
          </a:r>
          <a:r>
            <a:rPr lang="en-US" sz="2000" kern="1200" dirty="0" smtClean="0"/>
            <a:t>RDD</a:t>
          </a:r>
          <a:r>
            <a:rPr lang="zh-CN" sz="2000" kern="1200" dirty="0" smtClean="0"/>
            <a:t>上，分别建立了局部和全局的两层索引结构</a:t>
          </a:r>
          <a:endParaRPr lang="en-US" sz="2000" kern="1200" dirty="0"/>
        </a:p>
      </dsp:txBody>
      <dsp:txXfrm rot="10800000">
        <a:off x="2659848" y="1539170"/>
        <a:ext cx="2048782" cy="1823355"/>
      </dsp:txXfrm>
    </dsp:sp>
    <dsp:sp modelId="{11B5BDCD-878C-DC45-BD44-D09D01695FCF}">
      <dsp:nvSpPr>
        <dsp:cNvPr id="0" name=""/>
        <dsp:cNvSpPr/>
      </dsp:nvSpPr>
      <dsp:spPr>
        <a:xfrm>
          <a:off x="4982934" y="205222"/>
          <a:ext cx="2164490" cy="1128725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2000" b="-42000"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533CDAB-395A-944C-9895-61D7A5BA345A}">
      <dsp:nvSpPr>
        <dsp:cNvPr id="0" name=""/>
        <dsp:cNvSpPr/>
      </dsp:nvSpPr>
      <dsp:spPr>
        <a:xfrm rot="10800000">
          <a:off x="4982934" y="1539170"/>
          <a:ext cx="2164490" cy="1881209"/>
        </a:xfrm>
        <a:prstGeom prst="round2SameRect">
          <a:avLst>
            <a:gd name="adj1" fmla="val 105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Simba</a:t>
          </a:r>
          <a:r>
            <a:rPr lang="zh-CN" sz="2000" kern="1200" dirty="0" smtClean="0"/>
            <a:t>从解析器、逻辑计划、物理计划等阶段</a:t>
          </a:r>
          <a:r>
            <a:rPr lang="zh-CN" altLang="en-US" sz="2000" kern="1200" dirty="0" smtClean="0"/>
            <a:t>对空间查询进行优化</a:t>
          </a:r>
          <a:endParaRPr lang="en-US" sz="2000" kern="1200" dirty="0"/>
        </a:p>
      </dsp:txBody>
      <dsp:txXfrm rot="10800000">
        <a:off x="5040788" y="1539170"/>
        <a:ext cx="2048782" cy="18233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2">
  <dgm:title val=""/>
  <dgm:desc val=""/>
  <dgm:catLst>
    <dgm:cat type="list" pri="11000"/>
    <dgm:cat type="picture" pri="24000"/>
    <dgm:cat type="pictureconvert" pri="2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bkgdShp" refType="w"/>
      <dgm:constr type="h" for="ch" forName="bkgdShp" refType="h" fact="0.45"/>
      <dgm:constr type="t" for="ch" forName="bkgdShp"/>
      <dgm:constr type="w" for="ch" forName="linComp" refType="w" fact="0.94"/>
      <dgm:constr type="h" for="ch" forName="linComp" refType="h"/>
      <dgm:constr type="ctrX" for="ch" forName="linComp" refType="w" fact="0.5"/>
    </dgm:constrLst>
    <dgm:ruleLst/>
    <dgm:choose name="Name1">
      <dgm:if name="Name2" axis="ch" ptType="node" func="cnt" op="gte" val="1">
        <dgm:layoutNode name="bkgdShp" styleLbl="alignAccFollow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linComp">
          <dgm:choose name="Name3">
            <dgm:if name="Name4" func="var" arg="dir" op="equ" val="norm">
              <dgm:alg type="lin"/>
            </dgm:if>
            <dgm:else name="Name5">
              <dgm:alg type="lin">
                <dgm:param type="linDir" val="from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w" for="ch" forName="compNode" refType="w"/>
            <dgm:constr type="h" for="ch" forName="compNode" refType="h"/>
            <dgm:constr type="w" for="ch" ptType="sibTrans" refType="w" refFor="ch" refForName="compNode" fact="0.1"/>
            <dgm:constr type="h" for="ch" ptType="sibTrans" op="equ"/>
            <dgm:constr type="h" for="ch" forName="compNode" op="equ"/>
            <dgm:constr type="primFontSz" for="des" forName="node" op="equ"/>
          </dgm:constrLst>
          <dgm:ruleLst/>
          <dgm:forEach name="nodesForEach" axis="ch" ptType="node">
            <dgm:layoutNode name="compNode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node" refType="w"/>
                <dgm:constr type="h" for="ch" forName="node" refType="h" fact="0.55"/>
                <dgm:constr type="b" for="ch" forName="node" refType="h"/>
                <dgm:constr type="w" for="ch" forName="invisiNode" refType="w" fact="0.75"/>
                <dgm:constr type="h" for="ch" forName="invisiNode" refType="h" fact="0.06"/>
                <dgm:constr type="t" for="ch" forName="invisiNode"/>
                <dgm:constr type="w" for="ch" forName="imagNode" refType="w"/>
                <dgm:constr type="h" for="ch" forName="imagNode" refType="h" fact="0.33"/>
                <dgm:constr type="ctrX" for="ch" forName="imagNode" refType="w" fact="0.5"/>
                <dgm:constr type="t" for="ch" forName="imagNode" refType="h" fact="0.06"/>
              </dgm:constrLst>
              <dgm:ruleLst/>
              <dgm:layoutNode name="node" styleLbl="node1">
                <dgm:varLst>
                  <dgm:bulletEnabled val="1"/>
                </dgm:varLst>
                <dgm:alg type="tx">
                  <dgm:param type="txAnchorVert" val="t"/>
                </dgm:alg>
                <dgm:shape xmlns:r="http://schemas.openxmlformats.org/officeDocument/2006/relationships" rot="180" type="round2SameRect" r:blip="">
                  <dgm:adjLst>
                    <dgm:adj idx="1" val="0.105"/>
                  </dgm:adjLst>
                </dgm:shape>
                <dgm:presOf axis="desOrSelf" ptType="node"/>
                <dgm:constrLst>
                  <dgm:constr type="primFontSz" val="65"/>
                </dgm:constrLst>
                <dgm:ruleLst>
                  <dgm:rule type="primFontSz" val="5" fact="NaN" max="NaN"/>
                </dgm:ruleLst>
              </dgm:layoutNode>
              <dgm:layoutNode name="invisiNode">
                <dgm:alg type="sp"/>
                <dgm:shape xmlns:r="http://schemas.openxmlformats.org/officeDocument/2006/relationships" type="roundRect" r:blip="" hideGeom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  <dgm:layoutNode name="imagNode" styleLbl="fgImgPlace1">
                <dgm:alg type="sp"/>
                <dgm:shape xmlns:r="http://schemas.openxmlformats.org/officeDocument/2006/relationships" type="roundRect" r:blip="" zOrderOff="-2" blipPhldr="1">
                  <dgm:adjLst>
                    <dgm:adj idx="1" val="0.1"/>
                  </dgm:adjLst>
                </dgm:shape>
                <dgm:presOf/>
                <dgm:constrLst/>
                <dgm:ruleLst/>
              </dgm:layoutNode>
            </dgm:layoutNode>
            <dgm:forEach name="sibTransForEach" axis="followSib" ptType="sibTrans" cnt="1">
              <dgm:layoutNode name="sibTrans">
                <dgm:alg type="sp"/>
                <dgm:shape xmlns:r="http://schemas.openxmlformats.org/officeDocument/2006/relationships" type="rect" r:blip="" hideGeom="1">
                  <dgm:adjLst/>
                </dgm:shape>
                <dgm:presOf axis="self"/>
                <dgm:constrLst/>
                <dgm:ruleLst/>
              </dgm:layoutNode>
            </dgm:forEach>
          </dgm:forEach>
        </dgm:layoutNode>
      </dgm:if>
      <dgm:else name="Name6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75FA2-5E8F-104B-B60E-97F0FC420472}" type="datetimeFigureOut">
              <a:rPr kumimoji="1" lang="zh-CN" altLang="en-US" smtClean="0"/>
              <a:t>16/9/13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DE88E4-6A74-B74B-A208-53C1E2205C5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8048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E88E4-6A74-B74B-A208-53C1E2205C5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2894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Spatial database,</a:t>
            </a:r>
            <a:r>
              <a:rPr kumimoji="1" lang="en-US" altLang="zh-CN" baseline="0" dirty="0" smtClean="0"/>
              <a:t> query processing in </a:t>
            </a:r>
            <a:r>
              <a:rPr kumimoji="1" lang="en-US" altLang="zh-CN" baseline="0" dirty="0" err="1" smtClean="0"/>
              <a:t>euclidean</a:t>
            </a:r>
            <a:r>
              <a:rPr kumimoji="1" lang="en-US" altLang="zh-CN" baseline="0" dirty="0" smtClean="0"/>
              <a:t> space, like NN, aggregation query.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E88E4-6A74-B74B-A208-53C1E2205C5A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24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Algorithms for the graph query, keyword</a:t>
            </a:r>
            <a:r>
              <a:rPr kumimoji="1" lang="en-US" altLang="zh-CN" baseline="0" dirty="0" smtClean="0"/>
              <a:t> constraint shortest path query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E88E4-6A74-B74B-A208-53C1E2205C5A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85212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How to handle big data</a:t>
            </a:r>
            <a:r>
              <a:rPr kumimoji="1" lang="en-US" altLang="zh-CN" baseline="0" dirty="0" smtClean="0"/>
              <a:t> in </a:t>
            </a:r>
            <a:r>
              <a:rPr kumimoji="1" lang="en-US" altLang="zh-CN" baseline="0" smtClean="0"/>
              <a:t>distributed environment.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E88E4-6A74-B74B-A208-53C1E2205C5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361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7C8DFC-3B43-4C4F-88AB-874EE82E6E6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91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7C8DFC-3B43-4C4F-88AB-874EE82E6E6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532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7C8DFC-3B43-4C4F-88AB-874EE82E6E6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4376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DE88E4-6A74-B74B-A208-53C1E2205C5A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753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71" name="Picture 27" descr="2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3808413"/>
            <a:ext cx="3752850" cy="304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5260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pic>
        <p:nvPicPr>
          <p:cNvPr id="57365" name="Picture 21" descr="图片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179388"/>
            <a:ext cx="755650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6" name="Picture 22" descr="图片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7" name="Picture 23" descr="图片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8" name="Picture 24" descr="图片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0" y="179388"/>
            <a:ext cx="755650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69" name="Picture 25" descr="图片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0" y="179388"/>
            <a:ext cx="755650" cy="50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229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88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88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473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916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983184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20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917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522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959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20056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1579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287338" y="833438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3" name="Rectangle 3"/>
          <p:cNvSpPr>
            <a:spLocks noChangeArrowheads="1"/>
          </p:cNvSpPr>
          <p:nvPr/>
        </p:nvSpPr>
        <p:spPr bwMode="auto">
          <a:xfrm>
            <a:off x="4826000" y="6477000"/>
            <a:ext cx="4318000" cy="28575"/>
          </a:xfrm>
          <a:prstGeom prst="rect">
            <a:avLst/>
          </a:prstGeom>
          <a:gradFill rotWithShape="1">
            <a:gsLst>
              <a:gs pos="0">
                <a:srgbClr val="133984">
                  <a:gamma/>
                  <a:tint val="0"/>
                  <a:invGamma/>
                </a:srgbClr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6325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charset="0"/>
          <a:ea typeface="华文新魏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>
          <a:solidFill>
            <a:srgbClr val="133984"/>
          </a:solidFill>
          <a:latin typeface="+mn-lt"/>
          <a:ea typeface="+mn-ea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宋体" charset="-122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宋体" charset="-122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5pPr>
      <a:lvl6pPr marL="25955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6pPr>
      <a:lvl7pPr marL="30527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7pPr>
      <a:lvl8pPr marL="35099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8pPr>
      <a:lvl9pPr marL="39671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宋体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jpeg"/><Relationship Id="rId5" Type="http://schemas.openxmlformats.org/officeDocument/2006/relationships/image" Target="../media/image56.jpeg"/><Relationship Id="rId6" Type="http://schemas.openxmlformats.org/officeDocument/2006/relationships/image" Target="../media/image57.jpeg"/><Relationship Id="rId7" Type="http://schemas.openxmlformats.org/officeDocument/2006/relationships/image" Target="../media/image58.jpeg"/><Relationship Id="rId8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microsoft.com/office/2007/relationships/hdphoto" Target="../media/hdphoto1.wdp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png"/><Relationship Id="rId6" Type="http://schemas.openxmlformats.org/officeDocument/2006/relationships/image" Target="../media/image33.jpeg"/><Relationship Id="rId7" Type="http://schemas.openxmlformats.org/officeDocument/2006/relationships/image" Target="../media/image34.jpeg"/><Relationship Id="rId8" Type="http://schemas.openxmlformats.org/officeDocument/2006/relationships/image" Target="../media/image35.jpeg"/><Relationship Id="rId9" Type="http://schemas.openxmlformats.org/officeDocument/2006/relationships/image" Target="../media/image36.jpeg"/><Relationship Id="rId10" Type="http://schemas.openxmlformats.org/officeDocument/2006/relationships/image" Target="../media/image37.png"/><Relationship Id="rId11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6000" dirty="0" smtClean="0"/>
              <a:t>相关研究内容介绍</a:t>
            </a:r>
            <a:endParaRPr lang="zh-CN" altLang="en-US" sz="6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电子信息与电气工程学院</a:t>
            </a:r>
            <a:endParaRPr lang="en-US" altLang="zh-CN" dirty="0"/>
          </a:p>
          <a:p>
            <a:r>
              <a:rPr lang="zh-CN" altLang="en-US" dirty="0"/>
              <a:t>计算机科学与工程系</a:t>
            </a:r>
            <a:endParaRPr lang="en-US" altLang="zh-CN" dirty="0"/>
          </a:p>
          <a:p>
            <a:r>
              <a:rPr lang="zh-CN" altLang="en-US" dirty="0" smtClean="0"/>
              <a:t>姚斌</a:t>
            </a:r>
            <a:r>
              <a:rPr lang="en-US" altLang="zh-CN" dirty="0" smtClean="0"/>
              <a:t> </a:t>
            </a:r>
            <a:r>
              <a:rPr lang="zh-CN" altLang="en-US" dirty="0" smtClean="0"/>
              <a:t>副教授</a:t>
            </a:r>
            <a:endParaRPr lang="en-US" altLang="zh-CN" dirty="0" smtClean="0"/>
          </a:p>
          <a:p>
            <a:r>
              <a:rPr lang="en-US" altLang="zh-CN" dirty="0" smtClean="0"/>
              <a:t>15921379438</a:t>
            </a:r>
            <a:r>
              <a:rPr lang="en-US" altLang="zh-CN" dirty="0"/>
              <a:t> </a:t>
            </a:r>
            <a:r>
              <a:rPr lang="en-US" altLang="zh-CN" dirty="0" smtClean="0"/>
              <a:t> </a:t>
            </a:r>
          </a:p>
          <a:p>
            <a:r>
              <a:rPr lang="en-US" altLang="zh-CN" dirty="0" err="1" smtClean="0"/>
              <a:t>yaobin@cs.sjtu.edu.cn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200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150" y="247650"/>
            <a:ext cx="852831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99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endParaRPr lang="zh-CN" altLang="en-US" sz="24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7706" y="1024148"/>
            <a:ext cx="7456714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Simba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高效的内存空间数据分析系统</a:t>
            </a:r>
            <a:endParaRPr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3608" y="5561515"/>
            <a:ext cx="648072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/>
                </a:solidFill>
              </a:rPr>
              <a:t>相关研究工作已被</a:t>
            </a:r>
            <a:r>
              <a:rPr lang="en-US" altLang="zh-CN" sz="1800" dirty="0" smtClean="0">
                <a:solidFill>
                  <a:srgbClr val="FF0000"/>
                </a:solidFill>
              </a:rPr>
              <a:t>SIGMOD 2016</a:t>
            </a:r>
            <a:r>
              <a:rPr lang="zh-CN" altLang="en-US" sz="1800" dirty="0" smtClean="0">
                <a:solidFill>
                  <a:schemeClr val="tx1"/>
                </a:solidFill>
              </a:rPr>
              <a:t>接收</a:t>
            </a:r>
            <a:endParaRPr lang="en-US" sz="1800" dirty="0">
              <a:solidFill>
                <a:schemeClr val="tx1"/>
              </a:solidFill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11497927"/>
              </p:ext>
            </p:extLst>
          </p:nvPr>
        </p:nvGraphicFramePr>
        <p:xfrm>
          <a:off x="683568" y="1844824"/>
          <a:ext cx="7368480" cy="3420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1580" y="6343265"/>
            <a:ext cx="8532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Xie</a:t>
            </a:r>
            <a:r>
              <a:rPr lang="en-US" sz="1200" dirty="0">
                <a:solidFill>
                  <a:schemeClr val="tx1"/>
                </a:solidFill>
              </a:rPr>
              <a:t>, D., Li, F., Yao, B., Li, G., Zhou, L., &amp; </a:t>
            </a:r>
            <a:r>
              <a:rPr lang="en-US" sz="1200" dirty="0" err="1">
                <a:solidFill>
                  <a:schemeClr val="tx1"/>
                </a:solidFill>
              </a:rPr>
              <a:t>Guo</a:t>
            </a:r>
            <a:r>
              <a:rPr lang="en-US" sz="1200" dirty="0">
                <a:solidFill>
                  <a:schemeClr val="tx1"/>
                </a:solidFill>
              </a:rPr>
              <a:t>, M. Simba: Efficient In-Memory Spatial </a:t>
            </a:r>
            <a:r>
              <a:rPr lang="en-US" sz="1200" dirty="0" smtClean="0">
                <a:solidFill>
                  <a:schemeClr val="tx1"/>
                </a:solidFill>
              </a:rPr>
              <a:t>Analytics, SIGMOD 2016</a:t>
            </a:r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144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84150" y="247650"/>
            <a:ext cx="856431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99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endParaRPr lang="en-US" altLang="zh-CN" sz="24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67644" y="1028773"/>
            <a:ext cx="7164796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基于</a:t>
            </a:r>
            <a:r>
              <a:rPr 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Oblivious</a:t>
            </a:r>
            <a:r>
              <a:rPr lang="zh-CN" alt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存储的实用隐私最短路径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计算</a:t>
            </a:r>
            <a:endParaRPr 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矩形 7"/>
          <p:cNvSpPr/>
          <p:nvPr/>
        </p:nvSpPr>
        <p:spPr>
          <a:xfrm>
            <a:off x="539552" y="1692840"/>
            <a:ext cx="79162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基于</a:t>
            </a:r>
            <a:r>
              <a:rPr lang="en-US" altLang="zh-CN" sz="2000" dirty="0" smtClean="0">
                <a:solidFill>
                  <a:srgbClr val="FF0000"/>
                </a:solidFill>
              </a:rPr>
              <a:t>Oblivious Storage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的概念设计了最短路径查询的强隐私模型</a:t>
            </a:r>
            <a:r>
              <a:rPr lang="zh-CN" altLang="zh-CN" sz="2000" dirty="0" smtClean="0">
                <a:solidFill>
                  <a:srgbClr val="FF0000"/>
                </a:solidFill>
              </a:rPr>
              <a:t>：</a:t>
            </a:r>
          </a:p>
          <a:p>
            <a:pPr lvl="1"/>
            <a:r>
              <a:rPr lang="en-US" altLang="zh-CN" sz="2000" dirty="0" smtClean="0">
                <a:solidFill>
                  <a:schemeClr val="tx1"/>
                </a:solidFill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</a:rPr>
              <a:t>、设计并实现了</a:t>
            </a:r>
            <a:r>
              <a:rPr lang="en-US" altLang="zh-CN" sz="2000" dirty="0" smtClean="0">
                <a:solidFill>
                  <a:schemeClr val="tx1"/>
                </a:solidFill>
              </a:rPr>
              <a:t>oblivious</a:t>
            </a:r>
            <a:r>
              <a:rPr lang="zh-CN" altLang="en-US" sz="2000" dirty="0" smtClean="0">
                <a:solidFill>
                  <a:schemeClr val="tx1"/>
                </a:solidFill>
              </a:rPr>
              <a:t>洗牌算法来优化</a:t>
            </a:r>
            <a:r>
              <a:rPr lang="en-US" altLang="zh-CN" sz="2000" dirty="0" smtClean="0">
                <a:solidFill>
                  <a:schemeClr val="tx1"/>
                </a:solidFill>
              </a:rPr>
              <a:t>OS</a:t>
            </a:r>
            <a:r>
              <a:rPr lang="zh-CN" altLang="en-US" sz="2000" dirty="0" smtClean="0">
                <a:solidFill>
                  <a:schemeClr val="tx1"/>
                </a:solidFill>
              </a:rPr>
              <a:t>机制，保障数据的机密性和隐藏数据访问模式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lvl="1"/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 smtClean="0">
                <a:solidFill>
                  <a:schemeClr val="tx1"/>
                </a:solidFill>
              </a:rPr>
              <a:t>、提出了</a:t>
            </a:r>
            <a:r>
              <a:rPr lang="en-US" altLang="zh-CN" sz="2000" dirty="0" smtClean="0">
                <a:solidFill>
                  <a:schemeClr val="tx1"/>
                </a:solidFill>
              </a:rPr>
              <a:t>CKI</a:t>
            </a:r>
            <a:r>
              <a:rPr lang="zh-CN" altLang="en-US" sz="2000" dirty="0" smtClean="0">
                <a:solidFill>
                  <a:schemeClr val="tx1"/>
                </a:solidFill>
              </a:rPr>
              <a:t>和</a:t>
            </a:r>
            <a:r>
              <a:rPr lang="en-US" altLang="zh-CN" sz="2000" dirty="0" smtClean="0">
                <a:solidFill>
                  <a:schemeClr val="tx1"/>
                </a:solidFill>
              </a:rPr>
              <a:t>SPI</a:t>
            </a:r>
            <a:r>
              <a:rPr lang="zh-CN" altLang="en-US" sz="2000" dirty="0" smtClean="0">
                <a:solidFill>
                  <a:schemeClr val="tx1"/>
                </a:solidFill>
              </a:rPr>
              <a:t>两种高效且扩展性好的机制</a:t>
            </a:r>
            <a:endParaRPr lang="zh-CN" altLang="zh-CN" sz="2000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531743" y="3114999"/>
            <a:ext cx="5144409" cy="160085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15616" y="4733348"/>
            <a:ext cx="363640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/>
                </a:solidFill>
              </a:rPr>
              <a:t>相关研究工作已被</a:t>
            </a:r>
            <a:r>
              <a:rPr lang="en-US" altLang="zh-CN" sz="1800" dirty="0" smtClean="0">
                <a:solidFill>
                  <a:srgbClr val="FF0000"/>
                </a:solidFill>
              </a:rPr>
              <a:t>ICDE 2016</a:t>
            </a:r>
            <a:r>
              <a:rPr lang="zh-CN" altLang="en-US" sz="1800" dirty="0" smtClean="0">
                <a:solidFill>
                  <a:schemeClr val="tx1"/>
                </a:solidFill>
              </a:rPr>
              <a:t>接收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9552" y="605729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/>
                </a:solidFill>
              </a:rPr>
              <a:t>Xie</a:t>
            </a:r>
            <a:r>
              <a:rPr lang="en-US" sz="1200" dirty="0">
                <a:solidFill>
                  <a:schemeClr val="tx1"/>
                </a:solidFill>
              </a:rPr>
              <a:t>, D., Li, G., Yao, B., Wei, X., Xiao, X., Gao, Y., &amp; </a:t>
            </a:r>
            <a:r>
              <a:rPr lang="en-US" sz="1200" dirty="0" err="1">
                <a:solidFill>
                  <a:schemeClr val="tx1"/>
                </a:solidFill>
              </a:rPr>
              <a:t>Guo</a:t>
            </a:r>
            <a:r>
              <a:rPr lang="en-US" sz="1200" dirty="0">
                <a:solidFill>
                  <a:schemeClr val="tx1"/>
                </a:solidFill>
              </a:rPr>
              <a:t>, M. Practical Private Shortest Path Computation Based on Oblivious Storage</a:t>
            </a:r>
            <a:r>
              <a:rPr lang="en-US" sz="1200" dirty="0" smtClean="0">
                <a:solidFill>
                  <a:schemeClr val="tx1"/>
                </a:solidFill>
              </a:rPr>
              <a:t>. </a:t>
            </a:r>
            <a:r>
              <a:rPr lang="en-US" sz="1200" i="1" dirty="0" smtClean="0">
                <a:solidFill>
                  <a:schemeClr val="tx1"/>
                </a:solidFill>
              </a:rPr>
              <a:t>ICDE</a:t>
            </a:r>
            <a:r>
              <a:rPr lang="en-US" sz="1200" dirty="0" smtClean="0">
                <a:solidFill>
                  <a:schemeClr val="tx1"/>
                </a:solidFill>
              </a:rPr>
              <a:t> 2016.</a:t>
            </a:r>
          </a:p>
          <a:p>
            <a:endParaRPr 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031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184150" y="247650"/>
            <a:ext cx="8564314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99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endParaRPr lang="en-US" altLang="zh-CN" sz="24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7664" y="1023119"/>
            <a:ext cx="7200800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可伸缩的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聚合相似性</a:t>
            </a:r>
            <a:r>
              <a:rPr lang="zh-CN" alt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查询</a:t>
            </a:r>
            <a:r>
              <a:rPr lang="en-US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87624" y="4322231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</a:rPr>
              <a:t>我们对传统的聚合相似性</a:t>
            </a:r>
            <a:r>
              <a:rPr lang="en-US" altLang="zh-CN" sz="2000" dirty="0" smtClean="0">
                <a:solidFill>
                  <a:schemeClr val="tx1"/>
                </a:solidFill>
              </a:rPr>
              <a:t>(ANN)</a:t>
            </a:r>
            <a:r>
              <a:rPr lang="zh-CN" altLang="en-US" sz="2000" dirty="0" smtClean="0">
                <a:solidFill>
                  <a:schemeClr val="tx1"/>
                </a:solidFill>
              </a:rPr>
              <a:t>查询引入可伸缩参数（定义为</a:t>
            </a:r>
            <a:r>
              <a:rPr lang="en-US" altLang="zh-CN" sz="2000" dirty="0" smtClean="0">
                <a:solidFill>
                  <a:schemeClr val="tx1"/>
                </a:solidFill>
              </a:rPr>
              <a:t>FANN</a:t>
            </a:r>
            <a:r>
              <a:rPr lang="zh-CN" altLang="en-US" sz="2000" dirty="0" smtClean="0">
                <a:solidFill>
                  <a:schemeClr val="tx1"/>
                </a:solidFill>
              </a:rPr>
              <a:t>问题），系统</a:t>
            </a:r>
            <a:r>
              <a:rPr lang="zh-CN" altLang="en-US" sz="2000" dirty="0">
                <a:solidFill>
                  <a:schemeClr val="tx1"/>
                </a:solidFill>
              </a:rPr>
              <a:t>地研究了精确和近似的解决方案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</a:rPr>
              <a:t>，把</a:t>
            </a:r>
            <a:r>
              <a:rPr lang="en-US" altLang="zh-CN" sz="2000" dirty="0" smtClean="0">
                <a:solidFill>
                  <a:schemeClr val="tx1"/>
                </a:solidFill>
              </a:rPr>
              <a:t>FANN</a:t>
            </a:r>
            <a:r>
              <a:rPr lang="zh-CN" altLang="en-US" sz="2000" dirty="0" smtClean="0">
                <a:solidFill>
                  <a:schemeClr val="tx1"/>
                </a:solidFill>
              </a:rPr>
              <a:t>转化</a:t>
            </a:r>
            <a:r>
              <a:rPr lang="zh-CN" altLang="en-US" sz="2000" dirty="0">
                <a:solidFill>
                  <a:schemeClr val="tx1"/>
                </a:solidFill>
              </a:rPr>
              <a:t>为一系列的</a:t>
            </a:r>
            <a:r>
              <a:rPr lang="en-HK" sz="2000" dirty="0">
                <a:solidFill>
                  <a:schemeClr val="tx1"/>
                </a:solidFill>
              </a:rPr>
              <a:t>KNN</a:t>
            </a:r>
            <a:r>
              <a:rPr lang="zh-CN" altLang="en-US" sz="2000" dirty="0" smtClean="0">
                <a:solidFill>
                  <a:schemeClr val="tx1"/>
                </a:solidFill>
              </a:rPr>
              <a:t>和相关计算</a:t>
            </a:r>
            <a:r>
              <a:rPr lang="zh-CN" altLang="en-US" sz="2000" dirty="0">
                <a:solidFill>
                  <a:schemeClr val="tx1"/>
                </a:solidFill>
              </a:rPr>
              <a:t>几何的问题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87624" y="5507940"/>
            <a:ext cx="3780420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chemeClr val="tx1"/>
                </a:solidFill>
              </a:rPr>
              <a:t>相关研究工作发表在</a:t>
            </a:r>
            <a:r>
              <a:rPr lang="en-US" altLang="zh-CN" sz="1800" dirty="0" smtClean="0">
                <a:solidFill>
                  <a:srgbClr val="FF0000"/>
                </a:solidFill>
              </a:rPr>
              <a:t>VLDBJ 2016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1717151"/>
            <a:ext cx="5898409" cy="24350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5556" y="6021288"/>
            <a:ext cx="8172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tx1"/>
                </a:solidFill>
              </a:rPr>
              <a:t>Li</a:t>
            </a:r>
            <a:r>
              <a:rPr lang="en-US" sz="1200" dirty="0">
                <a:solidFill>
                  <a:schemeClr val="tx1"/>
                </a:solidFill>
              </a:rPr>
              <a:t>, F., Yi, K., Tao, Y., Yao, B., Li, Y., </a:t>
            </a:r>
            <a:r>
              <a:rPr lang="en-US" sz="1200" dirty="0" err="1">
                <a:solidFill>
                  <a:schemeClr val="tx1"/>
                </a:solidFill>
              </a:rPr>
              <a:t>Xie</a:t>
            </a:r>
            <a:r>
              <a:rPr lang="en-US" sz="1200" dirty="0">
                <a:solidFill>
                  <a:schemeClr val="tx1"/>
                </a:solidFill>
              </a:rPr>
              <a:t>, D., &amp; Wang, M. (2016). Exact and approximate flexible aggregate similarity search. </a:t>
            </a:r>
            <a:r>
              <a:rPr lang="en-US" sz="1200" i="1" dirty="0">
                <a:solidFill>
                  <a:schemeClr val="tx1"/>
                </a:solidFill>
              </a:rPr>
              <a:t>The VLDB Journal</a:t>
            </a:r>
            <a:r>
              <a:rPr lang="en-US" sz="1200" dirty="0">
                <a:solidFill>
                  <a:schemeClr val="tx1"/>
                </a:solidFill>
              </a:rPr>
              <a:t>, </a:t>
            </a:r>
            <a:r>
              <a:rPr lang="en-US" sz="1200" i="1" dirty="0">
                <a:solidFill>
                  <a:schemeClr val="tx1"/>
                </a:solidFill>
              </a:rPr>
              <a:t>25</a:t>
            </a:r>
            <a:r>
              <a:rPr lang="en-US" sz="1200" dirty="0">
                <a:solidFill>
                  <a:schemeClr val="tx1"/>
                </a:solidFill>
              </a:rPr>
              <a:t>(3), 317-338.</a:t>
            </a:r>
            <a:endParaRPr lang="en-US" sz="1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9695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医疗信息系统架构</a:t>
            </a:r>
            <a:endParaRPr lang="zh-CN" altLang="en-US" dirty="0"/>
          </a:p>
        </p:txBody>
      </p:sp>
      <p:pic>
        <p:nvPicPr>
          <p:cNvPr id="4" name="图片 3" descr="modif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08720"/>
            <a:ext cx="6120680" cy="5544616"/>
          </a:xfrm>
          <a:prstGeom prst="rect">
            <a:avLst/>
          </a:prstGeom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-36512" y="908720"/>
            <a:ext cx="2952328" cy="5065712"/>
          </a:xfrm>
        </p:spPr>
        <p:txBody>
          <a:bodyPr/>
          <a:lstStyle/>
          <a:p>
            <a:r>
              <a:rPr kumimoji="1" lang="zh-CN" altLang="en-US" dirty="0" smtClean="0"/>
              <a:t>系统特点：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海量结构化和非结构化数据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分布式数据存储，处理，分析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复杂业务逻辑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多种系统接入方式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7079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船舶自动化设计数据平台</a:t>
            </a:r>
            <a:endParaRPr kumimoji="1" lang="zh-CN" altLang="en-US" dirty="0"/>
          </a:p>
        </p:txBody>
      </p:sp>
      <p:pic>
        <p:nvPicPr>
          <p:cNvPr id="5" name="图片 4" descr="架构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4644008" cy="4824536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-36512" y="908720"/>
            <a:ext cx="6696744" cy="5065712"/>
          </a:xfrm>
        </p:spPr>
        <p:txBody>
          <a:bodyPr/>
          <a:lstStyle/>
          <a:p>
            <a:r>
              <a:rPr kumimoji="1" lang="zh-CN" altLang="en-US" dirty="0" smtClean="0"/>
              <a:t>系统特点：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非关系数据库</a:t>
            </a:r>
            <a:r>
              <a:rPr kumimoji="1" lang="en-US" altLang="zh-CN" dirty="0"/>
              <a:t>(</a:t>
            </a:r>
            <a:r>
              <a:rPr kumimoji="1" lang="en-US" altLang="zh-CN" dirty="0" err="1" smtClean="0"/>
              <a:t>MongoDB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按业务功能抽象数据接口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事务并发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应用服务性能可自动扩展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HOOPS</a:t>
            </a:r>
            <a:r>
              <a:rPr kumimoji="1" lang="zh-CN" altLang="en-US" dirty="0" smtClean="0"/>
              <a:t>图形展示</a:t>
            </a:r>
            <a:endParaRPr kumimoji="1" lang="zh-CN" altLang="en-US" dirty="0"/>
          </a:p>
        </p:txBody>
      </p:sp>
      <p:pic>
        <p:nvPicPr>
          <p:cNvPr id="6" name="内容占位符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3861048"/>
            <a:ext cx="4104456" cy="2757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60372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城市噪音检测系统（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／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  <p:pic>
        <p:nvPicPr>
          <p:cNvPr id="4" name="Picture 3" descr="G:\【置顶】Couses\【大二下】暑期实习\项目介绍ppt\云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184289"/>
            <a:ext cx="3661420" cy="1639029"/>
          </a:xfrm>
          <a:prstGeom prst="rect">
            <a:avLst/>
          </a:prstGeom>
          <a:noFill/>
        </p:spPr>
      </p:pic>
      <p:sp>
        <p:nvSpPr>
          <p:cNvPr id="5" name="TextBox 8"/>
          <p:cNvSpPr txBox="1"/>
          <p:nvPr/>
        </p:nvSpPr>
        <p:spPr>
          <a:xfrm>
            <a:off x="1979712" y="1614874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Elephant" pitchFamily="18" charset="0"/>
                <a:ea typeface="Kozuka Mincho Pro B" pitchFamily="18" charset="-128"/>
              </a:rPr>
              <a:t>Cloud</a:t>
            </a:r>
          </a:p>
        </p:txBody>
      </p:sp>
      <p:cxnSp>
        <p:nvCxnSpPr>
          <p:cNvPr id="6" name="直接箭头连接符 11"/>
          <p:cNvCxnSpPr/>
          <p:nvPr/>
        </p:nvCxnSpPr>
        <p:spPr>
          <a:xfrm flipV="1">
            <a:off x="1043608" y="3831431"/>
            <a:ext cx="432048" cy="1224136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16"/>
          <p:cNvCxnSpPr/>
          <p:nvPr/>
        </p:nvCxnSpPr>
        <p:spPr>
          <a:xfrm flipH="1" flipV="1">
            <a:off x="2123728" y="3831431"/>
            <a:ext cx="504056" cy="1224136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18"/>
          <p:cNvCxnSpPr/>
          <p:nvPr/>
        </p:nvCxnSpPr>
        <p:spPr>
          <a:xfrm flipH="1" flipV="1">
            <a:off x="2915816" y="3831431"/>
            <a:ext cx="1512168" cy="1152128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259632" y="3111351"/>
            <a:ext cx="1944216" cy="72008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ea typeface="Adobe Gothic Std B" pitchFamily="34" charset="-128"/>
              </a:rPr>
              <a:t>后台程序</a:t>
            </a:r>
            <a:endParaRPr lang="en-US" altLang="zh-CN" sz="2000" b="1" dirty="0" smtClean="0">
              <a:solidFill>
                <a:schemeClr val="tx1"/>
              </a:solidFill>
              <a:ea typeface="Adobe Gothic Std B" pitchFamily="34" charset="-128"/>
            </a:endParaRPr>
          </a:p>
          <a:p>
            <a:pPr algn="ctr"/>
            <a:r>
              <a:rPr lang="en-US" altLang="zh-CN" sz="2000" b="1" dirty="0" smtClean="0">
                <a:solidFill>
                  <a:schemeClr val="tx1"/>
                </a:solidFill>
                <a:ea typeface="Adobe Gothic Std B" pitchFamily="34" charset="-128"/>
              </a:rPr>
              <a:t>Data Receiver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  <p:sp>
        <p:nvSpPr>
          <p:cNvPr id="10" name="上箭头 9"/>
          <p:cNvSpPr/>
          <p:nvPr/>
        </p:nvSpPr>
        <p:spPr>
          <a:xfrm>
            <a:off x="1403648" y="2679303"/>
            <a:ext cx="1656184" cy="432048"/>
          </a:xfrm>
          <a:prstGeom prst="upArrow">
            <a:avLst>
              <a:gd name="adj1" fmla="val 34664"/>
              <a:gd name="adj2" fmla="val 36282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28"/>
          <p:cNvSpPr txBox="1"/>
          <p:nvPr/>
        </p:nvSpPr>
        <p:spPr>
          <a:xfrm>
            <a:off x="539552" y="2823319"/>
            <a:ext cx="14401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 smtClean="0"/>
              <a:t>Update every hour</a:t>
            </a:r>
            <a:endParaRPr lang="zh-CN" altLang="en-US" sz="1100" b="1" dirty="0"/>
          </a:p>
        </p:txBody>
      </p:sp>
      <p:sp>
        <p:nvSpPr>
          <p:cNvPr id="12" name="上弧形箭头 30"/>
          <p:cNvSpPr/>
          <p:nvPr/>
        </p:nvSpPr>
        <p:spPr>
          <a:xfrm>
            <a:off x="2123728" y="980728"/>
            <a:ext cx="1080120" cy="419671"/>
          </a:xfrm>
          <a:prstGeom prst="curvedDownArrow">
            <a:avLst>
              <a:gd name="adj1" fmla="val 25000"/>
              <a:gd name="adj2" fmla="val 41057"/>
              <a:gd name="adj3" fmla="val 15202"/>
            </a:avLst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TextBox 32"/>
          <p:cNvSpPr txBox="1"/>
          <p:nvPr/>
        </p:nvSpPr>
        <p:spPr>
          <a:xfrm>
            <a:off x="2843808" y="980728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smtClean="0"/>
              <a:t>Storage</a:t>
            </a:r>
            <a:endParaRPr lang="zh-CN" altLang="en-US" b="1" dirty="0"/>
          </a:p>
        </p:txBody>
      </p:sp>
      <p:sp>
        <p:nvSpPr>
          <p:cNvPr id="14" name="TextBox 40"/>
          <p:cNvSpPr txBox="1"/>
          <p:nvPr/>
        </p:nvSpPr>
        <p:spPr>
          <a:xfrm>
            <a:off x="1619672" y="6063679"/>
            <a:ext cx="23762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Android </a:t>
            </a:r>
            <a:r>
              <a:rPr lang="zh-CN" altLang="en-US" sz="2400" b="1" dirty="0" smtClean="0"/>
              <a:t>开发</a:t>
            </a:r>
            <a:endParaRPr lang="zh-CN" altLang="en-US" sz="2400" b="1" dirty="0"/>
          </a:p>
        </p:txBody>
      </p:sp>
      <p:sp>
        <p:nvSpPr>
          <p:cNvPr id="15" name="TextBox 41"/>
          <p:cNvSpPr txBox="1"/>
          <p:nvPr/>
        </p:nvSpPr>
        <p:spPr>
          <a:xfrm>
            <a:off x="5724128" y="5055567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J2EE</a:t>
            </a:r>
            <a:r>
              <a:rPr lang="zh-CN" altLang="en-US" sz="2800" b="1" dirty="0" smtClean="0"/>
              <a:t>开发</a:t>
            </a:r>
            <a:endParaRPr lang="zh-CN" altLang="en-US" sz="2800" b="1" dirty="0"/>
          </a:p>
        </p:txBody>
      </p:sp>
      <p:cxnSp>
        <p:nvCxnSpPr>
          <p:cNvPr id="16" name="直接箭头连接符 53"/>
          <p:cNvCxnSpPr/>
          <p:nvPr/>
        </p:nvCxnSpPr>
        <p:spPr>
          <a:xfrm>
            <a:off x="4427984" y="2607295"/>
            <a:ext cx="72008" cy="2304256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57"/>
          <p:cNvCxnSpPr/>
          <p:nvPr/>
        </p:nvCxnSpPr>
        <p:spPr>
          <a:xfrm>
            <a:off x="7380312" y="4335487"/>
            <a:ext cx="0" cy="504056"/>
          </a:xfrm>
          <a:prstGeom prst="straightConnector1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61"/>
          <p:cNvCxnSpPr/>
          <p:nvPr/>
        </p:nvCxnSpPr>
        <p:spPr>
          <a:xfrm>
            <a:off x="4499992" y="4335487"/>
            <a:ext cx="2880320" cy="0"/>
          </a:xfrm>
          <a:prstGeom prst="line">
            <a:avLst/>
          </a:prstGeom>
          <a:ln w="317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6"/>
          <p:cNvSpPr txBox="1"/>
          <p:nvPr/>
        </p:nvSpPr>
        <p:spPr>
          <a:xfrm>
            <a:off x="4644008" y="159918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Windows azure</a:t>
            </a:r>
            <a:r>
              <a:rPr lang="zh-CN" altLang="en-US" sz="2000" b="1" dirty="0" smtClean="0"/>
              <a:t>工具</a:t>
            </a:r>
            <a:endParaRPr lang="zh-CN" altLang="en-US" sz="2000" b="1" dirty="0"/>
          </a:p>
        </p:txBody>
      </p:sp>
      <p:sp>
        <p:nvSpPr>
          <p:cNvPr id="20" name="TextBox 67"/>
          <p:cNvSpPr txBox="1"/>
          <p:nvPr/>
        </p:nvSpPr>
        <p:spPr>
          <a:xfrm>
            <a:off x="4644008" y="1959223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数据库</a:t>
            </a:r>
            <a:endParaRPr lang="zh-CN" altLang="en-US" sz="2000" b="1" dirty="0"/>
          </a:p>
        </p:txBody>
      </p:sp>
      <p:sp>
        <p:nvSpPr>
          <p:cNvPr id="21" name="TextBox 68"/>
          <p:cNvSpPr txBox="1"/>
          <p:nvPr/>
        </p:nvSpPr>
        <p:spPr>
          <a:xfrm>
            <a:off x="4499992" y="3831431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Bing Map API</a:t>
            </a:r>
            <a:endParaRPr lang="zh-CN" altLang="en-US" b="1" dirty="0"/>
          </a:p>
        </p:txBody>
      </p:sp>
      <p:pic>
        <p:nvPicPr>
          <p:cNvPr id="22" name="Picture 4" descr="G:\【置顶】Couses\【大二下】暑期实习\项目介绍ppt\服务器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1095127"/>
            <a:ext cx="1155032" cy="1491916"/>
          </a:xfrm>
          <a:prstGeom prst="rect">
            <a:avLst/>
          </a:prstGeom>
          <a:noFill/>
        </p:spPr>
      </p:pic>
      <p:pic>
        <p:nvPicPr>
          <p:cNvPr id="23" name="Picture 5" descr="G:\【置顶】Couses\【大二下】暑期实习\项目介绍ppt\手机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5055567"/>
            <a:ext cx="984797" cy="896566"/>
          </a:xfrm>
          <a:prstGeom prst="rect">
            <a:avLst/>
          </a:prstGeom>
          <a:noFill/>
        </p:spPr>
      </p:pic>
      <p:pic>
        <p:nvPicPr>
          <p:cNvPr id="24" name="Picture 5" descr="G:\【置顶】Couses\【大二下】暑期实习\项目介绍ppt\手机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5055567"/>
            <a:ext cx="984797" cy="896566"/>
          </a:xfrm>
          <a:prstGeom prst="rect">
            <a:avLst/>
          </a:prstGeom>
          <a:noFill/>
        </p:spPr>
      </p:pic>
      <p:pic>
        <p:nvPicPr>
          <p:cNvPr id="25" name="Picture 5" descr="G:\【置顶】Couses\【大二下】暑期实习\项目介绍ppt\手机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055567"/>
            <a:ext cx="984797" cy="896566"/>
          </a:xfrm>
          <a:prstGeom prst="rect">
            <a:avLst/>
          </a:prstGeom>
          <a:noFill/>
        </p:spPr>
      </p:pic>
      <p:pic>
        <p:nvPicPr>
          <p:cNvPr id="26" name="Picture 6" descr="G:\【置顶】Couses\【大二下】暑期实习\项目介绍ppt\电脑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6216" y="4623519"/>
            <a:ext cx="2495653" cy="1872208"/>
          </a:xfrm>
          <a:prstGeom prst="rect">
            <a:avLst/>
          </a:prstGeom>
          <a:noFill/>
        </p:spPr>
      </p:pic>
      <p:sp>
        <p:nvSpPr>
          <p:cNvPr id="27" name="TextBox 88"/>
          <p:cNvSpPr txBox="1"/>
          <p:nvPr/>
        </p:nvSpPr>
        <p:spPr>
          <a:xfrm>
            <a:off x="395536" y="908720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b="1" dirty="0" smtClean="0"/>
              <a:t>Data Process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35164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城市噪音检测系统</a:t>
            </a:r>
            <a:r>
              <a:rPr kumimoji="1" lang="zh-CN" altLang="en-US" dirty="0" smtClean="0"/>
              <a:t>（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／</a:t>
            </a:r>
            <a:r>
              <a:rPr kumimoji="1" lang="en-US" altLang="zh-CN" dirty="0"/>
              <a:t>2</a:t>
            </a:r>
            <a:r>
              <a:rPr kumimoji="1" lang="zh-CN" altLang="en-US" dirty="0"/>
              <a:t>）</a:t>
            </a:r>
          </a:p>
        </p:txBody>
      </p:sp>
      <p:pic>
        <p:nvPicPr>
          <p:cNvPr id="4" name="Picture 2" descr="C:\Users\dell\Desktop\网页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179" y="1412776"/>
            <a:ext cx="3537985" cy="1944216"/>
          </a:xfrm>
          <a:prstGeom prst="rect">
            <a:avLst/>
          </a:prstGeom>
          <a:noFill/>
        </p:spPr>
      </p:pic>
      <p:pic>
        <p:nvPicPr>
          <p:cNvPr id="5" name="Picture 3" descr="C:\Users\dell\Desktop\网页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19" y="3501008"/>
            <a:ext cx="3537985" cy="1944216"/>
          </a:xfrm>
          <a:prstGeom prst="rect">
            <a:avLst/>
          </a:prstGeom>
          <a:noFill/>
        </p:spPr>
      </p:pic>
      <p:pic>
        <p:nvPicPr>
          <p:cNvPr id="6" name="Picture 4" descr="G:\【置顶】Couses\【大二下】暑期实习\项目介绍ppt\kc1409240030350000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80112" y="1628800"/>
            <a:ext cx="1440160" cy="2400268"/>
          </a:xfrm>
          <a:prstGeom prst="rect">
            <a:avLst/>
          </a:prstGeom>
          <a:noFill/>
        </p:spPr>
      </p:pic>
      <p:sp>
        <p:nvSpPr>
          <p:cNvPr id="7" name="TextBox 3"/>
          <p:cNvSpPr txBox="1"/>
          <p:nvPr/>
        </p:nvSpPr>
        <p:spPr>
          <a:xfrm>
            <a:off x="3851920" y="980728"/>
            <a:ext cx="1656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手机收集数据（</a:t>
            </a:r>
            <a:r>
              <a:rPr lang="en-US" altLang="zh-CN" dirty="0" err="1" smtClean="0"/>
              <a:t>NyNoise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8" name="Picture 2" descr="G:\【置顶】Couses\【大二下】暑期实习\项目介绍ppt\kc14092400412200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19" y="1628800"/>
            <a:ext cx="1728193" cy="2880322"/>
          </a:xfrm>
          <a:prstGeom prst="rect">
            <a:avLst/>
          </a:prstGeom>
          <a:noFill/>
        </p:spPr>
      </p:pic>
      <p:sp>
        <p:nvSpPr>
          <p:cNvPr id="9" name="TextBox 5"/>
          <p:cNvSpPr txBox="1"/>
          <p:nvPr/>
        </p:nvSpPr>
        <p:spPr>
          <a:xfrm>
            <a:off x="6361841" y="972016"/>
            <a:ext cx="17385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手机显示数据（</a:t>
            </a:r>
            <a:r>
              <a:rPr lang="en-US" altLang="zh-CN" dirty="0" err="1" smtClean="0"/>
              <a:t>NoiseSense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10" name="Picture 3" descr="G:\【置顶】Couses\【大二下】暑期实习\项目介绍ppt\kc14092400330100001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1628800"/>
            <a:ext cx="1440160" cy="2400267"/>
          </a:xfrm>
          <a:prstGeom prst="rect">
            <a:avLst/>
          </a:prstGeom>
          <a:noFill/>
        </p:spPr>
      </p:pic>
      <p:pic>
        <p:nvPicPr>
          <p:cNvPr id="11" name="Picture 4" descr="G:\【置顶】Couses\【大二下】暑期实习\项目介绍ppt\kc14092400340900001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80112" y="4077072"/>
            <a:ext cx="1440160" cy="2400268"/>
          </a:xfrm>
          <a:prstGeom prst="rect">
            <a:avLst/>
          </a:prstGeom>
          <a:noFill/>
        </p:spPr>
      </p:pic>
      <p:pic>
        <p:nvPicPr>
          <p:cNvPr id="12" name="Picture 5" descr="G:\【置顶】Couses\【大二下】暑期实习\项目介绍ppt\kc1409240034390000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092280" y="4077072"/>
            <a:ext cx="1440160" cy="2400266"/>
          </a:xfrm>
          <a:prstGeom prst="rect">
            <a:avLst/>
          </a:prstGeom>
          <a:noFill/>
        </p:spPr>
      </p:pic>
      <p:sp>
        <p:nvSpPr>
          <p:cNvPr id="13" name="TextBox 3"/>
          <p:cNvSpPr txBox="1"/>
          <p:nvPr/>
        </p:nvSpPr>
        <p:spPr>
          <a:xfrm>
            <a:off x="251520" y="1052736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网页数据显示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62733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Q&amp;A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43808" y="2492895"/>
            <a:ext cx="33123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002060"/>
                </a:solidFill>
              </a:rPr>
              <a:t>谢谢！</a:t>
            </a:r>
            <a:endParaRPr lang="zh-CN" altLang="en-US" sz="72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6071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 noChangeArrowheads="1"/>
          </p:cNvSpPr>
          <p:nvPr/>
        </p:nvSpPr>
        <p:spPr bwMode="auto">
          <a:xfrm>
            <a:off x="1023938" y="57150"/>
            <a:ext cx="779621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kumimoji="0" lang="zh-CN" altLang="en-US" sz="2800" b="1" dirty="0" smtClean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空间数据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管理的研究（</a:t>
            </a:r>
            <a:r>
              <a:rPr kumimoji="0" lang="en-US" altLang="zh-CN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1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／</a:t>
            </a:r>
            <a:r>
              <a:rPr kumimoji="0" lang="en-US" altLang="zh-CN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2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）</a:t>
            </a:r>
            <a:endParaRPr kumimoji="0" lang="en-US" sz="2800" b="1" dirty="0"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5" name="文本框 83"/>
          <p:cNvSpPr txBox="1">
            <a:spLocks noChangeArrowheads="1"/>
          </p:cNvSpPr>
          <p:nvPr/>
        </p:nvSpPr>
        <p:spPr bwMode="auto">
          <a:xfrm>
            <a:off x="179388" y="981075"/>
            <a:ext cx="5184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研究内容：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欧式空间上的各类查询算法设计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125538"/>
            <a:ext cx="3071813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1989138"/>
            <a:ext cx="4481512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775" y="3789363"/>
            <a:ext cx="3744913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8"/>
          <p:cNvSpPr txBox="1">
            <a:spLocks noChangeArrowheads="1"/>
          </p:cNvSpPr>
          <p:nvPr/>
        </p:nvSpPr>
        <p:spPr bwMode="auto">
          <a:xfrm>
            <a:off x="404813" y="5313363"/>
            <a:ext cx="481488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代表成果：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TKDE 2014, SIGMOD 2011, TKDE 2011, ICDE 2010, ICDE 2009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论文各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篇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500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 noChangeArrowheads="1"/>
          </p:cNvSpPr>
          <p:nvPr/>
        </p:nvSpPr>
        <p:spPr bwMode="auto">
          <a:xfrm>
            <a:off x="1023938" y="57150"/>
            <a:ext cx="7796212" cy="779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kumimoji="0" lang="zh-CN" altLang="en-US" sz="2800" b="1" dirty="0" smtClean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空间数据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管理的研究（</a:t>
            </a:r>
            <a:r>
              <a:rPr kumimoji="0" lang="en-US" altLang="zh-CN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2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／</a:t>
            </a:r>
            <a:r>
              <a:rPr kumimoji="0" lang="en-US" altLang="zh-CN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2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）</a:t>
            </a:r>
            <a:endParaRPr kumimoji="0" lang="en-US" sz="2800" b="1" dirty="0">
              <a:latin typeface="微软雅黑" charset="0"/>
              <a:ea typeface="微软雅黑" charset="0"/>
              <a:cs typeface="微软雅黑" charset="0"/>
              <a:sym typeface="微软雅黑" charset="0"/>
            </a:endParaRPr>
          </a:p>
        </p:txBody>
      </p:sp>
      <p:sp>
        <p:nvSpPr>
          <p:cNvPr id="5" name="文本框 83"/>
          <p:cNvSpPr txBox="1">
            <a:spLocks noChangeArrowheads="1"/>
          </p:cNvSpPr>
          <p:nvPr/>
        </p:nvSpPr>
        <p:spPr bwMode="auto">
          <a:xfrm>
            <a:off x="179388" y="981075"/>
            <a:ext cx="51847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研究内容：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路网上的导航算法设计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6" name="文本框 88"/>
          <p:cNvSpPr txBox="1">
            <a:spLocks noChangeArrowheads="1"/>
          </p:cNvSpPr>
          <p:nvPr/>
        </p:nvSpPr>
        <p:spPr bwMode="auto">
          <a:xfrm>
            <a:off x="468313" y="5661025"/>
            <a:ext cx="813593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代表成果：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VLDBJ 2014, TKDE 2013, ICDE 2011, GIS 2011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论文各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1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篇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989138"/>
            <a:ext cx="4214812" cy="215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060575"/>
            <a:ext cx="39719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88" y="4235450"/>
            <a:ext cx="3609975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8" y="4111625"/>
            <a:ext cx="3971925" cy="140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84"/>
          <p:cNvSpPr txBox="1">
            <a:spLocks noChangeArrowheads="1"/>
          </p:cNvSpPr>
          <p:nvPr/>
        </p:nvSpPr>
        <p:spPr bwMode="auto">
          <a:xfrm>
            <a:off x="179388" y="1412875"/>
            <a:ext cx="8569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 dirty="0">
                <a:solidFill>
                  <a:srgbClr val="133984"/>
                </a:solidFill>
                <a:ea typeface="黑体" charset="0"/>
                <a:cs typeface="黑体" charset="0"/>
              </a:rPr>
              <a:t>研究问题：</a:t>
            </a:r>
            <a:r>
              <a:rPr lang="zh-CN" altLang="en-US" sz="2000" b="1" dirty="0">
                <a:solidFill>
                  <a:srgbClr val="000000"/>
                </a:solidFill>
                <a:latin typeface="Calibri" charset="0"/>
                <a:cs typeface="Calibri" charset="0"/>
              </a:rPr>
              <a:t>空间关键字查询，关键字最短路径查询，路网设施优化等</a:t>
            </a:r>
            <a:endParaRPr lang="en-US" altLang="zh-CN" sz="2000" b="1" dirty="0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 dirty="0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33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3" descr="architect.pdf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21" r="-10921"/>
          <a:stretch>
            <a:fillRect/>
          </a:stretch>
        </p:blipFill>
        <p:spPr bwMode="auto">
          <a:xfrm>
            <a:off x="-169863" y="1989138"/>
            <a:ext cx="4840288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" name="标题 1"/>
          <p:cNvSpPr>
            <a:spLocks noGrp="1" noChangeArrowheads="1"/>
          </p:cNvSpPr>
          <p:nvPr/>
        </p:nvSpPr>
        <p:spPr bwMode="auto">
          <a:xfrm>
            <a:off x="1547664" y="57150"/>
            <a:ext cx="6410474" cy="73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0" hangingPunct="0">
              <a:buFontTx/>
              <a:buNone/>
              <a:defRPr/>
            </a:pPr>
            <a:r>
              <a:rPr kumimoji="0" lang="zh-CN" altLang="en-US" sz="2800" b="1" dirty="0" smtClean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云平台上的分布式</a:t>
            </a:r>
            <a:r>
              <a:rPr kumimoji="0" lang="zh-CN" altLang="en-US" sz="2800" b="1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索引</a:t>
            </a:r>
            <a:endParaRPr kumimoji="0" lang="zh-CN" altLang="en-US" sz="2800" b="1" dirty="0">
              <a:solidFill>
                <a:srgbClr val="000000"/>
              </a:solidFill>
              <a:latin typeface="Calibri" charset="0"/>
              <a:ea typeface="微软雅黑" charset="0"/>
              <a:cs typeface="微软雅黑" charset="0"/>
              <a:sym typeface="宋体" charset="0"/>
            </a:endParaRPr>
          </a:p>
        </p:txBody>
      </p:sp>
      <p:sp>
        <p:nvSpPr>
          <p:cNvPr id="14" name="文本框 10"/>
          <p:cNvSpPr txBox="1">
            <a:spLocks noChangeArrowheads="1"/>
          </p:cNvSpPr>
          <p:nvPr/>
        </p:nvSpPr>
        <p:spPr bwMode="auto">
          <a:xfrm>
            <a:off x="252413" y="981075"/>
            <a:ext cx="345598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研究问题：</a:t>
            </a:r>
            <a:endParaRPr lang="en-US" altLang="zh-CN" sz="2000" b="1">
              <a:solidFill>
                <a:srgbClr val="133984"/>
              </a:solidFill>
              <a:ea typeface="黑体" charset="0"/>
              <a:cs typeface="黑体" charset="0"/>
            </a:endParaRPr>
          </a:p>
          <a:p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大数据系统中的高效多维索引设计？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15" name="文本框 11"/>
          <p:cNvSpPr txBox="1">
            <a:spLocks noChangeArrowheads="1"/>
          </p:cNvSpPr>
          <p:nvPr/>
        </p:nvSpPr>
        <p:spPr bwMode="auto">
          <a:xfrm>
            <a:off x="3924300" y="954088"/>
            <a:ext cx="5075238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解决思路：</a:t>
            </a:r>
            <a:endParaRPr lang="en-US" altLang="zh-CN" sz="2000" b="1">
              <a:solidFill>
                <a:srgbClr val="133984"/>
              </a:solidFill>
              <a:ea typeface="黑体" charset="0"/>
              <a:cs typeface="黑体" charset="0"/>
            </a:endParaRPr>
          </a:p>
          <a:p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针对云平台数据分块的特点，设计分布式多维索引和相应的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MapReduce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创建与查找算法。</a:t>
            </a:r>
          </a:p>
        </p:txBody>
      </p:sp>
      <p:pic>
        <p:nvPicPr>
          <p:cNvPr id="16" name="图片 2" descr="index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2276475"/>
            <a:ext cx="4633913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3" descr="index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3933825"/>
            <a:ext cx="482600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文本框 2"/>
          <p:cNvSpPr>
            <a:spLocks noChangeArrowheads="1"/>
          </p:cNvSpPr>
          <p:nvPr/>
        </p:nvSpPr>
        <p:spPr bwMode="auto">
          <a:xfrm>
            <a:off x="539750" y="5805488"/>
            <a:ext cx="82438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WISE 2013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，</a:t>
            </a:r>
            <a:r>
              <a:rPr lang="en-US" altLang="zh-CN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DEXA 2014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论文各</a:t>
            </a:r>
            <a:r>
              <a:rPr lang="en-US" altLang="zh-CN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篇，部分成果已经在阿里分布式数据仓库中应用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sym typeface="宋体" charset="0"/>
              </a:rPr>
              <a:t>  </a:t>
            </a:r>
          </a:p>
        </p:txBody>
      </p:sp>
      <p:sp>
        <p:nvSpPr>
          <p:cNvPr id="19" name="文本框 35"/>
          <p:cNvSpPr>
            <a:spLocks noChangeArrowheads="1"/>
          </p:cNvSpPr>
          <p:nvPr/>
        </p:nvSpPr>
        <p:spPr bwMode="auto">
          <a:xfrm>
            <a:off x="323850" y="5445125"/>
            <a:ext cx="121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  <a:sym typeface="黑体" charset="0"/>
              </a:rPr>
              <a:t>代表成果</a:t>
            </a:r>
          </a:p>
        </p:txBody>
      </p:sp>
    </p:spTree>
    <p:extLst>
      <p:ext uri="{BB962C8B-B14F-4D97-AF65-F5344CB8AC3E}">
        <p14:creationId xmlns:p14="http://schemas.microsoft.com/office/powerpoint/2010/main" val="133471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179388"/>
            <a:ext cx="7236296" cy="688975"/>
          </a:xfrm>
        </p:spPr>
        <p:txBody>
          <a:bodyPr/>
          <a:lstStyle/>
          <a:p>
            <a:pPr algn="r"/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Batch SQL</a:t>
            </a:r>
            <a:r>
              <a:rPr lang="zh-CN" altLang="en-US" sz="2400" dirty="0">
                <a:latin typeface="微软雅黑" charset="0"/>
                <a:ea typeface="微软雅黑" charset="0"/>
                <a:cs typeface="微软雅黑" charset="0"/>
                <a:sym typeface="微软雅黑" charset="0"/>
              </a:rPr>
              <a:t>语句执行的性能优化问题</a:t>
            </a:r>
            <a:endParaRPr kumimoji="1" lang="zh-CN" altLang="en-US" sz="2400" dirty="0"/>
          </a:p>
        </p:txBody>
      </p:sp>
      <p:sp>
        <p:nvSpPr>
          <p:cNvPr id="4" name="内容占位符 4"/>
          <p:cNvSpPr>
            <a:spLocks noGrp="1" noChangeArrowheads="1"/>
          </p:cNvSpPr>
          <p:nvPr>
            <p:ph idx="1"/>
          </p:nvPr>
        </p:nvSpPr>
        <p:spPr>
          <a:xfrm>
            <a:off x="323850" y="1989138"/>
            <a:ext cx="4248150" cy="3384550"/>
          </a:xfrm>
        </p:spPr>
        <p:txBody>
          <a:bodyPr/>
          <a:lstStyle/>
          <a:p>
            <a:pPr marL="342900" indent="-342900" algn="l">
              <a:lnSpc>
                <a:spcPct val="80000"/>
              </a:lnSpc>
              <a:buFont typeface="Arial" charset="0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之间是否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存在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大量的公共部分？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 algn="l">
              <a:lnSpc>
                <a:spcPct val="80000"/>
              </a:lnSpc>
              <a:buFont typeface="Arial" charset="0"/>
              <a:buChar char="–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简直是一定的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>
              <a:lnSpc>
                <a:spcPct val="80000"/>
              </a:lnSpc>
              <a:buFont typeface="Arial" charset="0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，如何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定义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语句间的公共子句？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 algn="l">
              <a:lnSpc>
                <a:spcPct val="80000"/>
              </a:lnSpc>
              <a:buFont typeface="Arial" charset="0"/>
              <a:buChar char="–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每个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QUERY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一个特征值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>
              <a:lnSpc>
                <a:spcPct val="80000"/>
              </a:lnSpc>
              <a:buFont typeface="Arial" charset="0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，如何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查找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语句间的公共子句？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 algn="l">
              <a:lnSpc>
                <a:spcPct val="80000"/>
              </a:lnSpc>
              <a:buFont typeface="Arial" charset="0"/>
              <a:buChar char="–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规范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查找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-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排序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>
              <a:lnSpc>
                <a:spcPct val="80000"/>
              </a:lnSpc>
              <a:buFont typeface="Arial" charset="0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4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，如何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选取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？选取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标准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？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 algn="l">
              <a:lnSpc>
                <a:spcPct val="80000"/>
              </a:lnSpc>
              <a:buFont typeface="Arial" charset="0"/>
              <a:buChar char="–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在重复频率和最大公共子句之间的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tradeoff</a:t>
            </a:r>
            <a:endParaRPr lang="zh-CN" altLang="en-US" sz="16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algn="l">
              <a:lnSpc>
                <a:spcPct val="80000"/>
              </a:lnSpc>
              <a:buFont typeface="Arial" charset="0"/>
              <a:buChar char="•"/>
            </a:pP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5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，如何</a:t>
            </a:r>
            <a:r>
              <a:rPr lang="zh-CN" altLang="en-US" sz="1600">
                <a:solidFill>
                  <a:srgbClr val="FF0000"/>
                </a:solidFill>
                <a:latin typeface="微软雅黑" charset="0"/>
                <a:ea typeface="微软雅黑" charset="0"/>
                <a:cs typeface="微软雅黑" charset="0"/>
              </a:rPr>
              <a:t>复用</a:t>
            </a:r>
            <a:r>
              <a:rPr lang="en-US" altLang="zh-CN" sz="1600">
                <a:latin typeface="微软雅黑" charset="0"/>
                <a:ea typeface="微软雅黑" charset="0"/>
                <a:cs typeface="微软雅黑" charset="0"/>
              </a:rPr>
              <a:t>SQL</a:t>
            </a: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语句间的公共子句？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 algn="l">
              <a:lnSpc>
                <a:spcPct val="80000"/>
              </a:lnSpc>
              <a:buFont typeface="Arial" charset="0"/>
              <a:buChar char="–"/>
            </a:pPr>
            <a:r>
              <a:rPr lang="zh-CN" altLang="en-US" sz="1600">
                <a:latin typeface="微软雅黑" charset="0"/>
                <a:ea typeface="微软雅黑" charset="0"/>
                <a:cs typeface="微软雅黑" charset="0"/>
              </a:rPr>
              <a:t>两句变三句</a:t>
            </a:r>
            <a:endParaRPr lang="en-US" altLang="zh-CN" sz="160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5" name="组 33"/>
          <p:cNvGrpSpPr>
            <a:grpSpLocks/>
          </p:cNvGrpSpPr>
          <p:nvPr/>
        </p:nvGrpSpPr>
        <p:grpSpPr bwMode="auto">
          <a:xfrm>
            <a:off x="4716463" y="2420938"/>
            <a:ext cx="4225925" cy="3024187"/>
            <a:chOff x="0" y="0"/>
            <a:chExt cx="3792625" cy="3387974"/>
          </a:xfrm>
        </p:grpSpPr>
        <p:sp>
          <p:nvSpPr>
            <p:cNvPr id="6" name="圆角矩形 5"/>
            <p:cNvSpPr>
              <a:spLocks noChangeArrowheads="1"/>
            </p:cNvSpPr>
            <p:nvPr/>
          </p:nvSpPr>
          <p:spPr bwMode="auto">
            <a:xfrm>
              <a:off x="0" y="0"/>
              <a:ext cx="1662482" cy="68289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FFA5A3"/>
                </a:gs>
                <a:gs pos="34999">
                  <a:srgbClr val="FFBEBE"/>
                </a:gs>
                <a:gs pos="100000">
                  <a:srgbClr val="FFE6E6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语句集进入</a:t>
              </a:r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ODPS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前端</a:t>
              </a:r>
            </a:p>
          </p:txBody>
        </p:sp>
        <p:sp>
          <p:nvSpPr>
            <p:cNvPr id="7" name="圆角矩形 6"/>
            <p:cNvSpPr>
              <a:spLocks noChangeArrowheads="1"/>
            </p:cNvSpPr>
            <p:nvPr/>
          </p:nvSpPr>
          <p:spPr bwMode="auto">
            <a:xfrm>
              <a:off x="0" y="1383065"/>
              <a:ext cx="1662482" cy="68289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D9FDA5"/>
                </a:gs>
                <a:gs pos="34999">
                  <a:srgbClr val="E3FEBF"/>
                </a:gs>
                <a:gs pos="100000">
                  <a:srgbClr val="F4FEE6"/>
                </a:gs>
              </a:gsLst>
              <a:lin ang="5400000" scaled="1"/>
            </a:gradFill>
            <a:ln w="9525">
              <a:solidFill>
                <a:srgbClr val="9BBB59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语句集血缘分析</a:t>
              </a: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>
              <a:off x="0" y="2705075"/>
              <a:ext cx="1662482" cy="682899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rgbClr val="A6E4FF"/>
                </a:gs>
                <a:gs pos="34999">
                  <a:srgbClr val="BFEDFF"/>
                </a:gs>
                <a:gs pos="100000">
                  <a:srgbClr val="E6F9FF"/>
                </a:gs>
              </a:gsLst>
              <a:lin ang="5400000" scaled="1"/>
            </a:gradFill>
            <a:ln w="9525">
              <a:solidFill>
                <a:srgbClr val="4BACC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集公共部分提取</a:t>
              </a:r>
              <a:r>
                <a:rPr lang="zh-CN" altLang="en-US">
                  <a:solidFill>
                    <a:srgbClr val="000000"/>
                  </a:solidFill>
                  <a:latin typeface="Calibri" charset="0"/>
                  <a:sym typeface="Calibri" charset="0"/>
                </a:rPr>
                <a:t> </a:t>
              </a:r>
            </a:p>
          </p:txBody>
        </p:sp>
        <p:cxnSp>
          <p:nvCxnSpPr>
            <p:cNvPr id="9" name="直接连接符 14"/>
            <p:cNvCxnSpPr>
              <a:cxnSpLocks noChangeShapeType="1"/>
              <a:stCxn id="8" idx="3"/>
            </p:cNvCxnSpPr>
            <p:nvPr/>
          </p:nvCxnSpPr>
          <p:spPr bwMode="auto">
            <a:xfrm flipV="1">
              <a:off x="1662482" y="1724515"/>
              <a:ext cx="441909" cy="1322010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" name="下箭头 11"/>
            <p:cNvSpPr>
              <a:spLocks noChangeArrowheads="1"/>
            </p:cNvSpPr>
            <p:nvPr/>
          </p:nvSpPr>
          <p:spPr bwMode="auto">
            <a:xfrm>
              <a:off x="2743319" y="862213"/>
              <a:ext cx="484891" cy="35760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395E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sym typeface="Calibri" charset="0"/>
              </a:endParaRPr>
            </a:p>
          </p:txBody>
        </p:sp>
        <p:sp>
          <p:nvSpPr>
            <p:cNvPr id="11" name="下箭头 12"/>
            <p:cNvSpPr>
              <a:spLocks noChangeArrowheads="1"/>
            </p:cNvSpPr>
            <p:nvPr/>
          </p:nvSpPr>
          <p:spPr bwMode="auto">
            <a:xfrm>
              <a:off x="574043" y="2261431"/>
              <a:ext cx="484891" cy="34144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395E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sym typeface="Calibri" charset="0"/>
              </a:endParaRPr>
            </a:p>
          </p:txBody>
        </p:sp>
        <p:sp>
          <p:nvSpPr>
            <p:cNvPr id="12" name="圆角矩形 16"/>
            <p:cNvSpPr>
              <a:spLocks noChangeArrowheads="1"/>
            </p:cNvSpPr>
            <p:nvPr/>
          </p:nvSpPr>
          <p:spPr bwMode="auto">
            <a:xfrm>
              <a:off x="2130143" y="0"/>
              <a:ext cx="1662482" cy="682899"/>
            </a:xfrm>
            <a:prstGeom prst="roundRect">
              <a:avLst>
                <a:gd name="adj" fmla="val 16667"/>
              </a:avLst>
            </a:prstGeom>
            <a:solidFill>
              <a:srgbClr val="FABF8E"/>
            </a:solidFill>
            <a:ln w="9525">
              <a:solidFill>
                <a:srgbClr val="4BACC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单个新</a:t>
              </a:r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语句</a:t>
              </a:r>
            </a:p>
          </p:txBody>
        </p:sp>
        <p:sp>
          <p:nvSpPr>
            <p:cNvPr id="13" name="下箭头 17"/>
            <p:cNvSpPr>
              <a:spLocks noChangeArrowheads="1"/>
            </p:cNvSpPr>
            <p:nvPr/>
          </p:nvSpPr>
          <p:spPr bwMode="auto">
            <a:xfrm>
              <a:off x="574043" y="870891"/>
              <a:ext cx="484891" cy="34144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395E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sym typeface="Calibri" charset="0"/>
              </a:endParaRPr>
            </a:p>
          </p:txBody>
        </p:sp>
        <p:sp>
          <p:nvSpPr>
            <p:cNvPr id="14" name="圆角矩形 18"/>
            <p:cNvSpPr>
              <a:spLocks noChangeArrowheads="1"/>
            </p:cNvSpPr>
            <p:nvPr/>
          </p:nvSpPr>
          <p:spPr bwMode="auto">
            <a:xfrm>
              <a:off x="2104391" y="1383065"/>
              <a:ext cx="1662482" cy="682899"/>
            </a:xfrm>
            <a:prstGeom prst="roundRect">
              <a:avLst>
                <a:gd name="adj" fmla="val 16667"/>
              </a:avLst>
            </a:prstGeom>
            <a:solidFill>
              <a:srgbClr val="C2D59B"/>
            </a:solidFill>
            <a:ln w="9525">
              <a:solidFill>
                <a:srgbClr val="4BACC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替换</a:t>
              </a:r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语句公共部分</a:t>
              </a:r>
            </a:p>
          </p:txBody>
        </p:sp>
        <p:sp>
          <p:nvSpPr>
            <p:cNvPr id="15" name="圆角矩形 28"/>
            <p:cNvSpPr>
              <a:spLocks noChangeArrowheads="1"/>
            </p:cNvSpPr>
            <p:nvPr/>
          </p:nvSpPr>
          <p:spPr bwMode="auto">
            <a:xfrm>
              <a:off x="2130143" y="2705075"/>
              <a:ext cx="1662482" cy="682899"/>
            </a:xfrm>
            <a:prstGeom prst="roundRect">
              <a:avLst>
                <a:gd name="adj" fmla="val 16667"/>
              </a:avLst>
            </a:prstGeom>
            <a:solidFill>
              <a:srgbClr val="C2D59B"/>
            </a:solidFill>
            <a:ln w="9525">
              <a:solidFill>
                <a:srgbClr val="4BACC6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生成新的</a:t>
              </a:r>
              <a:r>
                <a:rPr lang="en-US" altLang="zh-CN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SQL </a:t>
              </a:r>
              <a:r>
                <a:rPr lang="zh-CN" altLang="en-US" sz="1200">
                  <a:solidFill>
                    <a:srgbClr val="000000"/>
                  </a:solidFill>
                  <a:latin typeface="微软雅黑" charset="0"/>
                  <a:ea typeface="微软雅黑" charset="0"/>
                  <a:cs typeface="微软雅黑" charset="0"/>
                  <a:sym typeface="Calibri" charset="0"/>
                </a:rPr>
                <a:t>执行计划</a:t>
              </a:r>
            </a:p>
          </p:txBody>
        </p:sp>
        <p:sp>
          <p:nvSpPr>
            <p:cNvPr id="16" name="下箭头 29"/>
            <p:cNvSpPr>
              <a:spLocks noChangeArrowheads="1"/>
            </p:cNvSpPr>
            <p:nvPr/>
          </p:nvSpPr>
          <p:spPr bwMode="auto">
            <a:xfrm>
              <a:off x="2743319" y="2245277"/>
              <a:ext cx="484891" cy="35760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25400">
              <a:solidFill>
                <a:srgbClr val="395E8A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Calibri" charset="0"/>
                <a:sym typeface="Calibri" charset="0"/>
              </a:endParaRPr>
            </a:p>
          </p:txBody>
        </p:sp>
      </p:grpSp>
      <p:sp>
        <p:nvSpPr>
          <p:cNvPr id="17" name="文本框 2"/>
          <p:cNvSpPr>
            <a:spLocks noChangeArrowheads="1"/>
          </p:cNvSpPr>
          <p:nvPr/>
        </p:nvSpPr>
        <p:spPr bwMode="auto">
          <a:xfrm>
            <a:off x="900113" y="5805488"/>
            <a:ext cx="78835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DAPD 2014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论文</a:t>
            </a:r>
            <a:r>
              <a:rPr lang="en-US" altLang="zh-CN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1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篇，相关成果已经在阿里飞天云平台中应用</a:t>
            </a:r>
            <a:r>
              <a:rPr lang="zh-CN" altLang="en-US" b="1">
                <a:solidFill>
                  <a:srgbClr val="000000"/>
                </a:solidFill>
                <a:latin typeface="Calibri" charset="0"/>
                <a:sym typeface="宋体" charset="0"/>
              </a:rPr>
              <a:t> </a:t>
            </a:r>
          </a:p>
        </p:txBody>
      </p:sp>
      <p:sp>
        <p:nvSpPr>
          <p:cNvPr id="18" name="文本框 35"/>
          <p:cNvSpPr>
            <a:spLocks noChangeArrowheads="1"/>
          </p:cNvSpPr>
          <p:nvPr/>
        </p:nvSpPr>
        <p:spPr bwMode="auto">
          <a:xfrm>
            <a:off x="323850" y="5445125"/>
            <a:ext cx="12176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  <a:sym typeface="黑体" charset="0"/>
              </a:rPr>
              <a:t>代表成果</a:t>
            </a:r>
          </a:p>
        </p:txBody>
      </p:sp>
      <p:sp>
        <p:nvSpPr>
          <p:cNvPr id="19" name="文本框 23"/>
          <p:cNvSpPr txBox="1">
            <a:spLocks noChangeArrowheads="1"/>
          </p:cNvSpPr>
          <p:nvPr/>
        </p:nvSpPr>
        <p:spPr bwMode="auto">
          <a:xfrm>
            <a:off x="395288" y="981075"/>
            <a:ext cx="38163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研究问题：</a:t>
            </a:r>
            <a:endParaRPr lang="en-US" altLang="zh-CN" sz="2000" b="1">
              <a:solidFill>
                <a:srgbClr val="133984"/>
              </a:solidFill>
              <a:ea typeface="黑体" charset="0"/>
              <a:cs typeface="黑体" charset="0"/>
            </a:endParaRPr>
          </a:p>
          <a:p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如何提高大规模批量</a:t>
            </a:r>
            <a:r>
              <a:rPr lang="en-US" altLang="zh-CN" sz="2000" b="1">
                <a:solidFill>
                  <a:srgbClr val="000000"/>
                </a:solidFill>
                <a:latin typeface="Calibri" charset="0"/>
                <a:cs typeface="Calibri" charset="0"/>
              </a:rPr>
              <a:t>SQL</a:t>
            </a:r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语句执行的效率？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  <p:sp>
        <p:nvSpPr>
          <p:cNvPr id="20" name="文本框 24"/>
          <p:cNvSpPr txBox="1">
            <a:spLocks noChangeArrowheads="1"/>
          </p:cNvSpPr>
          <p:nvPr/>
        </p:nvSpPr>
        <p:spPr bwMode="auto">
          <a:xfrm>
            <a:off x="4572000" y="981075"/>
            <a:ext cx="45720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charset="0"/>
              <a:defRPr kumimoji="1" sz="24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lang="zh-CN" altLang="en-US" sz="2000" b="1">
                <a:solidFill>
                  <a:srgbClr val="133984"/>
                </a:solidFill>
                <a:ea typeface="黑体" charset="0"/>
                <a:cs typeface="黑体" charset="0"/>
              </a:rPr>
              <a:t>解决思路：</a:t>
            </a:r>
            <a:endParaRPr lang="en-US" altLang="zh-CN" sz="2000" b="1">
              <a:solidFill>
                <a:srgbClr val="133984"/>
              </a:solidFill>
              <a:ea typeface="黑体" charset="0"/>
              <a:cs typeface="黑体" charset="0"/>
            </a:endParaRPr>
          </a:p>
          <a:p>
            <a:r>
              <a:rPr lang="zh-CN" altLang="en-US" sz="2000" b="1">
                <a:solidFill>
                  <a:srgbClr val="000000"/>
                </a:solidFill>
                <a:latin typeface="Calibri" charset="0"/>
                <a:cs typeface="Calibri" charset="0"/>
              </a:rPr>
              <a:t>利用血缘分析的方法找出公共语句，缓存公共部分执行结果并复用。</a:t>
            </a:r>
            <a:endParaRPr lang="en-US" altLang="zh-CN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  <a:p>
            <a:endParaRPr lang="zh-CN" altLang="en-US" sz="2000" b="1">
              <a:solidFill>
                <a:srgbClr val="000000"/>
              </a:solidFill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472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分布式内存数据库</a:t>
            </a:r>
            <a:endParaRPr kumimoji="1" lang="zh-CN" altLang="en-US" dirty="0"/>
          </a:p>
        </p:txBody>
      </p:sp>
      <p:pic>
        <p:nvPicPr>
          <p:cNvPr id="5" name="Picture 2" descr="http://www.michael-noll.com/blog/uploads/Yahoo-hadoop-cluster_OSCON_200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699886"/>
            <a:ext cx="3384376" cy="1165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4088" b="100000" l="15971" r="71282">
                        <a14:foregroundMark x1="36850" y1="39148" x2="17802" y2="79095"/>
                        <a14:foregroundMark x1="36850" y1="39547" x2="41465" y2="34221"/>
                        <a14:foregroundMark x1="42125" y1="35286" x2="57875" y2="39148"/>
                        <a14:foregroundMark x1="57875" y1="39414" x2="62711" y2="64581"/>
                        <a14:foregroundMark x1="63150" y1="65246" x2="63443" y2="99734"/>
                        <a14:foregroundMark x1="18242" y1="80426" x2="19048" y2="98003"/>
                        <a14:foregroundMark x1="35238" y1="98003" x2="40952" y2="95473"/>
                        <a14:foregroundMark x1="33187" y1="84554" x2="16777" y2="96804"/>
                        <a14:foregroundMark x1="23810" y1="93475" x2="15971" y2="99867"/>
                        <a14:backgroundMark x1="26227" y1="51132" x2="31209" y2="42876"/>
                        <a14:backgroundMark x1="60293" y1="43009" x2="63663" y2="56858"/>
                        <a14:backgroundMark x1="24103" y1="61119" x2="28498" y2="83089"/>
                        <a14:backgroundMark x1="28938" y1="83755" x2="16484" y2="96272"/>
                        <a14:backgroundMark x1="21758" y1="63915" x2="24322" y2="75499"/>
                        <a14:backgroundMark x1="24615" y1="65513" x2="20952" y2="74301"/>
                        <a14:backgroundMark x1="22711" y1="64714" x2="24908" y2="73502"/>
                        <a14:backgroundMark x1="22711" y1="61385" x2="25788" y2="72969"/>
                      </a14:backgroundRemoval>
                    </a14:imgEffect>
                  </a14:imgLayer>
                </a14:imgProps>
              </a:ext>
            </a:extLst>
          </a:blip>
          <a:srcRect l="20691" t="40036" r="36972" b="1"/>
          <a:stretch/>
        </p:blipFill>
        <p:spPr>
          <a:xfrm>
            <a:off x="539552" y="3717032"/>
            <a:ext cx="3600400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44" y="908720"/>
            <a:ext cx="3456384" cy="30394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7984" y="908721"/>
            <a:ext cx="4574233" cy="3126349"/>
          </a:xfrm>
          <a:prstGeom prst="rect">
            <a:avLst/>
          </a:prstGeom>
        </p:spPr>
      </p:pic>
      <p:pic>
        <p:nvPicPr>
          <p:cNvPr id="9" name="内容占位符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4221088"/>
            <a:ext cx="2349333" cy="22048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7944" y="4149080"/>
            <a:ext cx="2098134" cy="252028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 bwMode="auto">
          <a:xfrm>
            <a:off x="4067944" y="5661248"/>
            <a:ext cx="936104" cy="525401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>
                <a:latin typeface="Arial" charset="0"/>
                <a:ea typeface="黑体" pitchFamily="2" charset="-122"/>
              </a:rPr>
              <a:t>System Hierarchy</a:t>
            </a:r>
            <a:endParaRPr kumimoji="0" lang="zh-CN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2440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           </a:t>
            </a:r>
            <a:r>
              <a:rPr kumimoji="1" lang="zh-CN" altLang="en-US" dirty="0" smtClean="0"/>
              <a:t>云平台上的数据处理安全与隐私</a:t>
            </a:r>
            <a:endParaRPr kumimoji="1" lang="zh-CN" altLang="en-US" dirty="0"/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" b="2816"/>
          <a:stretch/>
        </p:blipFill>
        <p:spPr>
          <a:xfrm>
            <a:off x="1682733" y="7892423"/>
            <a:ext cx="6788168" cy="4820277"/>
          </a:xfrm>
          <a:prstGeom prst="rect">
            <a:avLst/>
          </a:prstGeom>
        </p:spPr>
      </p:pic>
      <p:pic>
        <p:nvPicPr>
          <p:cNvPr id="5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1" b="2816"/>
          <a:stretch/>
        </p:blipFill>
        <p:spPr>
          <a:xfrm>
            <a:off x="1835133" y="8044823"/>
            <a:ext cx="6788168" cy="4820277"/>
          </a:xfrm>
          <a:prstGeom prst="rect">
            <a:avLst/>
          </a:prstGeom>
        </p:spPr>
      </p:pic>
      <p:pic>
        <p:nvPicPr>
          <p:cNvPr id="6" name="图片 5" descr="sn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76872"/>
            <a:ext cx="4659155" cy="4320480"/>
          </a:xfrm>
          <a:prstGeom prst="rect">
            <a:avLst/>
          </a:prstGeom>
        </p:spPr>
      </p:pic>
      <p:pic>
        <p:nvPicPr>
          <p:cNvPr id="7" name="图片 6" descr="snn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764704"/>
            <a:ext cx="4250965" cy="2981327"/>
          </a:xfrm>
          <a:prstGeom prst="rect">
            <a:avLst/>
          </a:prstGeom>
        </p:spPr>
      </p:pic>
      <p:pic>
        <p:nvPicPr>
          <p:cNvPr id="8" name="图片 7" descr="sn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3861048"/>
            <a:ext cx="4355976" cy="259228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67544" y="980728"/>
            <a:ext cx="43204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/>
              <a:t>用户可以把加密数据放在云平台上，并对密文执行相关的查询操作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05647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150" y="247650"/>
            <a:ext cx="852831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99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endParaRPr lang="zh-CN" altLang="en-US" sz="24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7706" y="1024148"/>
            <a:ext cx="7456714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Simba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高效的内存空间数据分析系统</a:t>
            </a:r>
            <a:endParaRPr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08204" y="4221088"/>
            <a:ext cx="18722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身份认证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访问控制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密码服务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bg1"/>
                </a:solidFill>
              </a:rPr>
              <a:t>审计服务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743198"/>
            <a:ext cx="81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zh-CN" altLang="en-US" sz="2400" dirty="0" smtClean="0">
                <a:solidFill>
                  <a:schemeClr val="tx1"/>
                </a:solidFill>
              </a:rPr>
              <a:t>大规模多源空间数据需要实时处理</a:t>
            </a:r>
            <a:endParaRPr lang="en-US" sz="2400" dirty="0">
              <a:solidFill>
                <a:schemeClr val="tx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1654998" y="2384884"/>
            <a:ext cx="5689310" cy="1360969"/>
            <a:chOff x="2204814" y="2398023"/>
            <a:chExt cx="7848872" cy="1696194"/>
          </a:xfrm>
        </p:grpSpPr>
        <p:pic>
          <p:nvPicPr>
            <p:cNvPr id="37" name="Picture 36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204814" y="2398023"/>
              <a:ext cx="1872208" cy="115212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</p:pic>
        <p:pic>
          <p:nvPicPr>
            <p:cNvPr id="41" name="Picture 40" descr="baidu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045" y="2398023"/>
              <a:ext cx="1728787" cy="7207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 descr="googl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045" y="2996510"/>
              <a:ext cx="1728787" cy="538163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Text Box 29"/>
            <p:cNvSpPr txBox="1">
              <a:spLocks noChangeArrowheads="1"/>
            </p:cNvSpPr>
            <p:nvPr/>
          </p:nvSpPr>
          <p:spPr bwMode="auto">
            <a:xfrm>
              <a:off x="4509069" y="3694167"/>
              <a:ext cx="12684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zh-CN" altLang="en-US" sz="1500" dirty="0">
                  <a:latin typeface="黑体" charset="0"/>
                </a:rPr>
                <a:t>搜索服务</a:t>
              </a:r>
            </a:p>
          </p:txBody>
        </p:sp>
        <p:sp>
          <p:nvSpPr>
            <p:cNvPr id="44" name="Text Box 29"/>
            <p:cNvSpPr txBox="1">
              <a:spLocks noChangeArrowheads="1"/>
            </p:cNvSpPr>
            <p:nvPr/>
          </p:nvSpPr>
          <p:spPr bwMode="auto">
            <a:xfrm>
              <a:off x="2492845" y="3694167"/>
              <a:ext cx="12684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zh-CN" altLang="en-US" sz="1500" dirty="0">
                  <a:latin typeface="黑体" charset="0"/>
                </a:rPr>
                <a:t>位置服务</a:t>
              </a:r>
            </a:p>
          </p:txBody>
        </p:sp>
        <p:sp>
          <p:nvSpPr>
            <p:cNvPr id="45" name="Text Box 29"/>
            <p:cNvSpPr txBox="1">
              <a:spLocks noChangeArrowheads="1"/>
            </p:cNvSpPr>
            <p:nvPr/>
          </p:nvSpPr>
          <p:spPr bwMode="auto">
            <a:xfrm>
              <a:off x="6453285" y="3694167"/>
              <a:ext cx="12684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zh-CN" altLang="en-US" sz="1500" dirty="0">
                  <a:latin typeface="黑体" charset="0"/>
                </a:rPr>
                <a:t>行业分析</a:t>
              </a:r>
            </a:p>
          </p:txBody>
        </p:sp>
        <p:pic>
          <p:nvPicPr>
            <p:cNvPr id="46" name="Picture 45" descr="墨西哥金融危机-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7261" y="2398023"/>
              <a:ext cx="1800225" cy="1152525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图片 5" descr="热点监测.jp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3486" y="2398023"/>
              <a:ext cx="1800200" cy="1145149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</p:pic>
        <p:sp>
          <p:nvSpPr>
            <p:cNvPr id="48" name="Text Box 29"/>
            <p:cNvSpPr txBox="1">
              <a:spLocks noChangeArrowheads="1"/>
            </p:cNvSpPr>
            <p:nvPr/>
          </p:nvSpPr>
          <p:spPr bwMode="auto">
            <a:xfrm>
              <a:off x="8541517" y="3694167"/>
              <a:ext cx="1268412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9056" tIns="34529" rIns="69056" bIns="34529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base"/>
              <a:r>
                <a:rPr lang="zh-CN" altLang="en-US" sz="1500" dirty="0">
                  <a:latin typeface="黑体" charset="0"/>
                </a:rPr>
                <a:t>公共监测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684082" y="3825044"/>
            <a:ext cx="8100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§"/>
            </a:pPr>
            <a:r>
              <a:rPr lang="zh-CN" altLang="en-US" sz="2400" dirty="0" smtClean="0">
                <a:solidFill>
                  <a:schemeClr val="tx1"/>
                </a:solidFill>
              </a:rPr>
              <a:t>现有平台无法满足要求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669" y="4294952"/>
            <a:ext cx="7456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</a:rPr>
              <a:t>单机商业关系型数据库不适合大规模数据的存储和查询</a:t>
            </a:r>
            <a:endParaRPr lang="en-US" altLang="zh-CN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 dirty="0" smtClean="0">
                <a:solidFill>
                  <a:schemeClr val="tx1"/>
                </a:solidFill>
              </a:rPr>
              <a:t>现有大数据系统易用性差（如不完善的</a:t>
            </a:r>
            <a:r>
              <a:rPr lang="en-US" altLang="zh-CN" sz="2000" dirty="0" smtClean="0">
                <a:solidFill>
                  <a:schemeClr val="tx1"/>
                </a:solidFill>
              </a:rPr>
              <a:t>SQL</a:t>
            </a:r>
            <a:r>
              <a:rPr lang="zh-CN" altLang="en-US" sz="2000" dirty="0" smtClean="0">
                <a:solidFill>
                  <a:schemeClr val="tx1"/>
                </a:solidFill>
              </a:rPr>
              <a:t>，</a:t>
            </a:r>
            <a:r>
              <a:rPr lang="en-US" altLang="zh-CN" sz="2000" dirty="0" smtClean="0">
                <a:solidFill>
                  <a:schemeClr val="tx1"/>
                </a:solidFill>
              </a:rPr>
              <a:t>SQL</a:t>
            </a:r>
            <a:r>
              <a:rPr lang="zh-CN" altLang="en-US" sz="2000" dirty="0" smtClean="0">
                <a:solidFill>
                  <a:schemeClr val="tx1"/>
                </a:solidFill>
              </a:rPr>
              <a:t>局限性）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</a:rPr>
              <a:t>现有大数据系统对高维数据和实时处理支持较</a:t>
            </a:r>
            <a:r>
              <a:rPr lang="zh-CN" altLang="en-US" sz="2000" dirty="0" smtClean="0">
                <a:solidFill>
                  <a:schemeClr val="tx1"/>
                </a:solidFill>
              </a:rPr>
              <a:t>差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pic>
        <p:nvPicPr>
          <p:cNvPr id="50" name="图片 6" descr="oracle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10" y="5598661"/>
            <a:ext cx="1296144" cy="1046327"/>
          </a:xfrm>
          <a:prstGeom prst="rect">
            <a:avLst/>
          </a:prstGeom>
        </p:spPr>
      </p:pic>
      <p:pic>
        <p:nvPicPr>
          <p:cNvPr id="51" name="图片 7" descr="mysql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900" y="5647473"/>
            <a:ext cx="1242139" cy="932663"/>
          </a:xfrm>
          <a:prstGeom prst="rect">
            <a:avLst/>
          </a:prstGeom>
        </p:spPr>
      </p:pic>
      <p:pic>
        <p:nvPicPr>
          <p:cNvPr id="52" name="图片 8" descr="hadoop.jpg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322" y="5735467"/>
            <a:ext cx="1450232" cy="909521"/>
          </a:xfrm>
          <a:prstGeom prst="rect">
            <a:avLst/>
          </a:prstGeom>
        </p:spPr>
      </p:pic>
      <p:pic>
        <p:nvPicPr>
          <p:cNvPr id="53" name="Picture 52" descr="http://spark.apache.org/images/spark-logo.png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004" y="5806801"/>
            <a:ext cx="1124214" cy="596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图片 8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619" y="5697252"/>
            <a:ext cx="1212694" cy="909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713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4150" y="247650"/>
            <a:ext cx="852831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o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o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buClr>
                <a:srgbClr val="000099"/>
              </a:buClr>
              <a:buFont typeface="Wingdings" panose="05000000000000000000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成果介绍</a:t>
            </a:r>
            <a:endParaRPr lang="zh-CN" altLang="en-US" sz="2400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57706" y="1024148"/>
            <a:ext cx="7456714" cy="46166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Simba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高效的内存空间数据分析系统</a:t>
            </a:r>
            <a:endParaRPr lang="en-US" altLang="zh-CN" sz="2400" b="1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3" name="Picture 22"/>
          <p:cNvPicPr/>
          <p:nvPr/>
        </p:nvPicPr>
        <p:blipFill>
          <a:blip r:embed="rId2"/>
          <a:stretch>
            <a:fillRect/>
          </a:stretch>
        </p:blipFill>
        <p:spPr>
          <a:xfrm>
            <a:off x="1157706" y="1743198"/>
            <a:ext cx="5148572" cy="256330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306278" y="2096852"/>
            <a:ext cx="24061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Simba</a:t>
            </a:r>
            <a:r>
              <a:rPr lang="zh-CN" altLang="en-US" sz="1800" dirty="0">
                <a:solidFill>
                  <a:schemeClr val="tx1"/>
                </a:solidFill>
              </a:rPr>
              <a:t>系统针对空间数据特性，分别从解析器、逻辑计划、物理计划等阶段对</a:t>
            </a:r>
            <a:r>
              <a:rPr lang="en-US" sz="1800" dirty="0">
                <a:solidFill>
                  <a:schemeClr val="tx1"/>
                </a:solidFill>
              </a:rPr>
              <a:t>Spark SQL</a:t>
            </a:r>
            <a:r>
              <a:rPr lang="zh-CN" altLang="en-US" sz="1800" dirty="0">
                <a:solidFill>
                  <a:schemeClr val="tx1"/>
                </a:solidFill>
              </a:rPr>
              <a:t>进行扩展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06" y="4306685"/>
            <a:ext cx="7415826" cy="125643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35596" y="5636592"/>
            <a:ext cx="741582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高效、低延迟、高吞吐、便于扩展且用户友好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92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系统平台部分</Template>
  <TotalTime>713</TotalTime>
  <Words>702</Words>
  <Application>Microsoft Macintosh PowerPoint</Application>
  <PresentationFormat>On-screen Show (4:3)</PresentationFormat>
  <Paragraphs>127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1_自定义设计方案</vt:lpstr>
      <vt:lpstr>相关研究内容介绍</vt:lpstr>
      <vt:lpstr>PowerPoint Presentation</vt:lpstr>
      <vt:lpstr>PowerPoint Presentation</vt:lpstr>
      <vt:lpstr>PowerPoint Presentation</vt:lpstr>
      <vt:lpstr>Batch SQL语句执行的性能优化问题</vt:lpstr>
      <vt:lpstr>分布式内存数据库</vt:lpstr>
      <vt:lpstr>           云平台上的数据处理安全与隐私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医疗信息系统架构</vt:lpstr>
      <vt:lpstr>船舶自动化设计数据平台</vt:lpstr>
      <vt:lpstr>城市噪音检测系统（1／2）</vt:lpstr>
      <vt:lpstr>城市噪音检测系统（2／2）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系统平台设计</dc:title>
  <dc:creator>Xiezl</dc:creator>
  <cp:lastModifiedBy>littleheaven Yao</cp:lastModifiedBy>
  <cp:revision>70</cp:revision>
  <dcterms:created xsi:type="dcterms:W3CDTF">2013-12-16T10:59:10Z</dcterms:created>
  <dcterms:modified xsi:type="dcterms:W3CDTF">2016-09-13T01:39:14Z</dcterms:modified>
</cp:coreProperties>
</file>